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FA84-3CDB-4CE5-8694-8AE2C9192ED9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C830-4C69-4FAD-8508-85ECFB0FA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87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FA84-3CDB-4CE5-8694-8AE2C9192ED9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C830-4C69-4FAD-8508-85ECFB0FA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592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FA84-3CDB-4CE5-8694-8AE2C9192ED9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C830-4C69-4FAD-8508-85ECFB0FA61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6597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FA84-3CDB-4CE5-8694-8AE2C9192ED9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C830-4C69-4FAD-8508-85ECFB0FA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414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FA84-3CDB-4CE5-8694-8AE2C9192ED9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C830-4C69-4FAD-8508-85ECFB0FA61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3161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FA84-3CDB-4CE5-8694-8AE2C9192ED9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C830-4C69-4FAD-8508-85ECFB0FA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992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FA84-3CDB-4CE5-8694-8AE2C9192ED9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C830-4C69-4FAD-8508-85ECFB0FA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4865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FA84-3CDB-4CE5-8694-8AE2C9192ED9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C830-4C69-4FAD-8508-85ECFB0FA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64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FA84-3CDB-4CE5-8694-8AE2C9192ED9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C830-4C69-4FAD-8508-85ECFB0FA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624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FA84-3CDB-4CE5-8694-8AE2C9192ED9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C830-4C69-4FAD-8508-85ECFB0FA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92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FA84-3CDB-4CE5-8694-8AE2C9192ED9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C830-4C69-4FAD-8508-85ECFB0FA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834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FA84-3CDB-4CE5-8694-8AE2C9192ED9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C830-4C69-4FAD-8508-85ECFB0FA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67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FA84-3CDB-4CE5-8694-8AE2C9192ED9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C830-4C69-4FAD-8508-85ECFB0FA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95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FA84-3CDB-4CE5-8694-8AE2C9192ED9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C830-4C69-4FAD-8508-85ECFB0FA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47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FA84-3CDB-4CE5-8694-8AE2C9192ED9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C830-4C69-4FAD-8508-85ECFB0FA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03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FFA84-3CDB-4CE5-8694-8AE2C9192ED9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3C830-4C69-4FAD-8508-85ECFB0FA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26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FFA84-3CDB-4CE5-8694-8AE2C9192ED9}" type="datetimeFigureOut">
              <a:rPr lang="ru-RU" smtClean="0"/>
              <a:t>06.10.2019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2A3C830-4C69-4FAD-8508-85ECFB0FA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80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3%D0%BE%D0%BB%D1%8C%D0%B4%D0%B1%D0%B0%D1%85,_%D0%9A%D1%80%D0%B8%D1%81%D1%82%D0%B8%D0%B0%D0%BD" TargetMode="External"/><Relationship Id="rId2" Type="http://schemas.openxmlformats.org/officeDocument/2006/relationships/hyperlink" Target="https://ru.wikipedia.org/wiki/1742_%D0%B3%D0%BE%D0%B4_%D0%B2_%D0%BD%D0%B0%D1%83%D0%BA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image" Target="../media/image1.jpg"/><Relationship Id="rId4" Type="http://schemas.openxmlformats.org/officeDocument/2006/relationships/hyperlink" Target="https://ru.wikipedia.org/wiki/%D0%AD%D0%B9%D0%BB%D0%B5%D1%80,_%D0%9B%D0%B5%D0%BE%D0%BD%D0%B0%D1%80%D0%B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 </a:t>
            </a:r>
            <a:r>
              <a:rPr lang="ru-RU" sz="4000" b="1" i="1" dirty="0"/>
              <a:t>Урок-обобщение по теме:</a:t>
            </a:r>
            <a:r>
              <a:rPr lang="ru-RU" sz="4000" dirty="0"/>
              <a:t> «</a:t>
            </a:r>
            <a:r>
              <a:rPr lang="ru-RU" sz="4000" b="1" dirty="0"/>
              <a:t>Наибольший общий делитель и наименьшее общее кратное </a:t>
            </a:r>
            <a:r>
              <a:rPr lang="ru-RU" sz="4000" b="1" i="1" dirty="0"/>
              <a:t>(НОД и НОК)»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Презентация </a:t>
            </a:r>
            <a:r>
              <a:rPr lang="ru-RU" dirty="0" err="1" smtClean="0"/>
              <a:t>Моториной</a:t>
            </a:r>
            <a:r>
              <a:rPr lang="ru-RU" dirty="0" smtClean="0"/>
              <a:t> Д.Ю.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141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.  Проверочная работа.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/>
              <a:t>Вариант 1.</a:t>
            </a:r>
            <a:r>
              <a:rPr lang="ru-RU" dirty="0"/>
              <a:t>                                                               </a:t>
            </a:r>
            <a:r>
              <a:rPr lang="ru-RU" u="sng" dirty="0"/>
              <a:t>Вариант 2.</a:t>
            </a:r>
            <a:endParaRPr lang="ru-RU" dirty="0"/>
          </a:p>
          <a:p>
            <a:r>
              <a:rPr lang="ru-RU" dirty="0"/>
              <a:t>Найдите НОД и НОК чисел наиболее удобным способом</a:t>
            </a:r>
            <a:r>
              <a:rPr lang="ru-RU" u="sng" dirty="0"/>
              <a:t>.</a:t>
            </a:r>
            <a:endParaRPr lang="ru-RU" dirty="0"/>
          </a:p>
          <a:p>
            <a:r>
              <a:rPr lang="ru-RU" dirty="0"/>
              <a:t>а) 12 и 18 ;                                                     а)   10  и  15  ;</a:t>
            </a:r>
          </a:p>
          <a:p>
            <a:r>
              <a:rPr lang="ru-RU" dirty="0"/>
              <a:t>б) 13 и 39 ;                                                      б)   19  и  57 ;</a:t>
            </a:r>
          </a:p>
          <a:p>
            <a:r>
              <a:rPr lang="ru-RU" dirty="0"/>
              <a:t>в) 11 и 15 ;                                                       в)   7   и  12 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0163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4200" dirty="0"/>
              <a:t>Подготовиться к контрольной работе. </a:t>
            </a:r>
          </a:p>
          <a:p>
            <a:r>
              <a:rPr lang="ru-RU" sz="4200" b="1" dirty="0"/>
              <a:t>Творческое задание: привести примеры из жизни, где могут применяться знания по теме «Делимость чисел», в чем они нам помогают. Можно оформить в виде рисунков, чертежей, подобрать текстовые задачи.</a:t>
            </a:r>
            <a:endParaRPr lang="ru-RU" sz="42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88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0647" y="107576"/>
            <a:ext cx="8803355" cy="1822824"/>
          </a:xfrm>
        </p:spPr>
        <p:txBody>
          <a:bodyPr/>
          <a:lstStyle/>
          <a:p>
            <a:r>
              <a:rPr lang="ru-RU" b="1" dirty="0"/>
              <a:t>Рефлексия. Найди свое место на лесенке успеха.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222375"/>
            <a:ext cx="21369442" cy="441425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http://globuss24.ru/web/userfiles/image/doc/hello_html_m1f299ef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02" y="1356402"/>
            <a:ext cx="11867709" cy="5287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70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i="1" dirty="0"/>
              <a:t>Назовите из данных чисел те, которые являются простыми</a:t>
            </a:r>
            <a:endParaRPr lang="ru-RU" dirty="0"/>
          </a:p>
          <a:p>
            <a:r>
              <a:rPr lang="ru-RU" b="1" i="1" dirty="0"/>
              <a:t>25, 13, 27, 45, 29, 1, 14, 17,5, 19, </a:t>
            </a:r>
            <a:r>
              <a:rPr lang="ru-RU" b="1" i="1" dirty="0" smtClean="0"/>
              <a:t>81,7.</a:t>
            </a:r>
            <a:endParaRPr lang="ru-RU" dirty="0"/>
          </a:p>
          <a:p>
            <a:r>
              <a:rPr lang="ru-RU" b="1" i="1" dirty="0"/>
              <a:t>Какие числа называются простыми? Составными?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 </a:t>
            </a:r>
            <a:endParaRPr lang="ru-RU" dirty="0"/>
          </a:p>
          <a:p>
            <a:pPr lvl="0"/>
            <a:r>
              <a:rPr lang="ru-RU" b="1" dirty="0"/>
              <a:t>Найти НОД и НОК чисел:</a:t>
            </a:r>
            <a:endParaRPr lang="ru-RU" dirty="0"/>
          </a:p>
          <a:p>
            <a:pPr lvl="0"/>
            <a:r>
              <a:rPr lang="ru-RU" b="1" dirty="0"/>
              <a:t>5 и 9</a:t>
            </a:r>
            <a:endParaRPr lang="ru-RU" dirty="0"/>
          </a:p>
          <a:p>
            <a:pPr lvl="0"/>
            <a:r>
              <a:rPr lang="ru-RU" b="1" dirty="0"/>
              <a:t>6 и 12</a:t>
            </a:r>
            <a:endParaRPr lang="ru-RU" dirty="0"/>
          </a:p>
          <a:p>
            <a:pPr lvl="0"/>
            <a:r>
              <a:rPr lang="ru-RU" b="1" dirty="0"/>
              <a:t>3 и 8</a:t>
            </a:r>
            <a:endParaRPr lang="ru-RU" dirty="0"/>
          </a:p>
          <a:p>
            <a:pPr lvl="0"/>
            <a:r>
              <a:rPr lang="ru-RU" b="1" dirty="0"/>
              <a:t>7 и 21</a:t>
            </a:r>
            <a:endParaRPr lang="ru-RU" dirty="0"/>
          </a:p>
          <a:p>
            <a:pPr lvl="0"/>
            <a:r>
              <a:rPr lang="ru-RU" b="1" dirty="0"/>
              <a:t>11 и 1</a:t>
            </a:r>
            <a:endParaRPr lang="ru-RU" dirty="0"/>
          </a:p>
          <a:p>
            <a:pPr lvl="0"/>
            <a:r>
              <a:rPr lang="ru-RU" b="1" dirty="0"/>
              <a:t>24 и 18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93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Заголовок 35"/>
          <p:cNvSpPr>
            <a:spLocks noGrp="1"/>
          </p:cNvSpPr>
          <p:nvPr>
            <p:ph type="title"/>
          </p:nvPr>
        </p:nvSpPr>
        <p:spPr>
          <a:xfrm flipV="1">
            <a:off x="838199" y="-222068"/>
            <a:ext cx="10578737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319" y="1175658"/>
            <a:ext cx="10215155" cy="640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/>
              <a:t>№ 2.</a:t>
            </a:r>
            <a:r>
              <a:rPr lang="ru-RU" sz="4000" i="1" dirty="0"/>
              <a:t>  </a:t>
            </a:r>
            <a:r>
              <a:rPr lang="ru-RU" sz="4000" dirty="0"/>
              <a:t>Найдите НОД и НОК чисел 252  и  264  методом  разложения  на  простые  множители </a:t>
            </a:r>
            <a:r>
              <a:rPr lang="ru-RU" sz="4000" dirty="0" smtClean="0"/>
              <a:t>.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1606731" y="3777931"/>
            <a:ext cx="914400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88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Выполнение упражнений с самопроверкой по эталону.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r>
              <a:rPr lang="ru-RU" sz="4000" dirty="0"/>
              <a:t>Задание: Найдите НОД и НОК чисел наиболее удобным способом: </a:t>
            </a:r>
          </a:p>
          <a:p>
            <a:r>
              <a:rPr lang="ru-RU" sz="4000" dirty="0"/>
              <a:t>а) 18 и 45; б) 8 и 27;  в) 12  и  72 .</a:t>
            </a:r>
            <a:r>
              <a:rPr lang="ru-RU" sz="4000" i="1" dirty="0"/>
              <a:t>  </a:t>
            </a:r>
            <a:endParaRPr lang="ru-RU" sz="4000" dirty="0"/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168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Задача № 1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Толя и Коля друзья. Толя любит математику, а Коля физкультуру, поэтому задачи решает быстрее Толя, а бегает быстрее Коля.  Мальчики участвуют в забеге на 5 км. Через каждые 600 м от старта стоит наблюдатель, а через каждые 800 м от старта можно попить воды. Коля останавливался два раза, чтобы попить воды, а затем задать вопрос наблюдателю. Толя тоже останавливался пил воду и задавал вопрос. Однако к старту первым пришел Толя.  </a:t>
            </a:r>
            <a:endParaRPr lang="ru-RU" sz="2400" dirty="0"/>
          </a:p>
          <a:p>
            <a:r>
              <a:rPr lang="ru-RU" sz="2400" b="1" dirty="0"/>
              <a:t>Как такое могло произойти, если Коля бегает чуть быстрее Толи?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1947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Физкультминутка.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i="1" dirty="0"/>
              <a:t>Два!</a:t>
            </a:r>
            <a:r>
              <a:rPr lang="ru-RU" sz="2400" i="1" dirty="0"/>
              <a:t>  Нам с места нужно встать!</a:t>
            </a:r>
            <a:endParaRPr lang="ru-RU" sz="2400" dirty="0"/>
          </a:p>
          <a:p>
            <a:r>
              <a:rPr lang="ru-RU" sz="2400" b="1" i="1" dirty="0"/>
              <a:t>Три! Пять!  Р</a:t>
            </a:r>
            <a:r>
              <a:rPr lang="ru-RU" sz="2400" i="1" dirty="0"/>
              <a:t>уки вверх поднять!</a:t>
            </a:r>
            <a:endParaRPr lang="ru-RU" sz="2400" dirty="0"/>
          </a:p>
          <a:p>
            <a:r>
              <a:rPr lang="ru-RU" sz="2400" b="1" i="1" dirty="0"/>
              <a:t>Семь! Одиннадцать! П</a:t>
            </a:r>
            <a:r>
              <a:rPr lang="ru-RU" sz="2400" i="1" dirty="0"/>
              <a:t>ереносим вес на пятки!</a:t>
            </a:r>
            <a:endParaRPr lang="ru-RU" sz="2400" dirty="0"/>
          </a:p>
          <a:p>
            <a:r>
              <a:rPr lang="ru-RU" sz="2400" b="1" i="1" dirty="0"/>
              <a:t>Тринадцать! Семнадцать! С</a:t>
            </a:r>
            <a:r>
              <a:rPr lang="ru-RU" sz="2400" i="1" dirty="0"/>
              <a:t>оединить лопатки!</a:t>
            </a:r>
            <a:endParaRPr lang="ru-RU" sz="2400" dirty="0"/>
          </a:p>
          <a:p>
            <a:r>
              <a:rPr lang="ru-RU" sz="2400" i="1" dirty="0"/>
              <a:t>Вместе говорим: «УРА»!</a:t>
            </a:r>
            <a:endParaRPr lang="ru-RU" sz="2400" dirty="0"/>
          </a:p>
          <a:p>
            <a:r>
              <a:rPr lang="ru-RU" sz="2400" i="1" dirty="0"/>
              <a:t>Число </a:t>
            </a:r>
            <a:r>
              <a:rPr lang="ru-RU" sz="2400" b="1" i="1" dirty="0"/>
              <a:t>девятнадцать</a:t>
            </a:r>
            <a:r>
              <a:rPr lang="ru-RU" sz="2400" i="1" dirty="0"/>
              <a:t> назвать нам пора!</a:t>
            </a:r>
            <a:endParaRPr lang="ru-RU" sz="2400" dirty="0"/>
          </a:p>
          <a:p>
            <a:r>
              <a:rPr lang="ru-RU" sz="2400" i="1" dirty="0"/>
              <a:t>Тело расслабилось, все мы здоровы</a:t>
            </a:r>
            <a:endParaRPr lang="ru-RU" sz="2400" dirty="0"/>
          </a:p>
          <a:p>
            <a:r>
              <a:rPr lang="ru-RU" sz="2400" i="1" dirty="0"/>
              <a:t>И математикой заняться готовы!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58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Страница истории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33306"/>
            <a:ext cx="8829863" cy="481345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 </a:t>
            </a:r>
            <a:r>
              <a:rPr lang="ru-RU" u="sng" dirty="0">
                <a:hlinkClick r:id="rId2" tooltip="1742 год в науке"/>
              </a:rPr>
              <a:t>1742 году</a:t>
            </a:r>
            <a:r>
              <a:rPr lang="ru-RU" dirty="0"/>
              <a:t> математик </a:t>
            </a:r>
            <a:r>
              <a:rPr lang="ru-RU" u="sng" dirty="0" err="1">
                <a:hlinkClick r:id="rId3" tooltip="Гольдбах, Кристиан"/>
              </a:rPr>
              <a:t>Кристиан</a:t>
            </a:r>
            <a:r>
              <a:rPr lang="ru-RU" u="sng" dirty="0">
                <a:hlinkClick r:id="rId3" tooltip="Гольдбах, Кристиан"/>
              </a:rPr>
              <a:t> Гольдбах</a:t>
            </a:r>
            <a:r>
              <a:rPr lang="ru-RU" dirty="0"/>
              <a:t> послал письмо </a:t>
            </a:r>
            <a:r>
              <a:rPr lang="ru-RU" u="sng" dirty="0">
                <a:hlinkClick r:id="rId4" tooltip="Эйлер, Леонард"/>
              </a:rPr>
              <a:t>Леонарду Эйлеру</a:t>
            </a:r>
            <a:r>
              <a:rPr lang="ru-RU" dirty="0"/>
              <a:t>, в котором он высказал следующее предположение:</a:t>
            </a:r>
          </a:p>
          <a:p>
            <a:pPr marL="0" indent="0">
              <a:buNone/>
            </a:pPr>
            <a:r>
              <a:rPr lang="ru-RU" i="1" dirty="0" smtClean="0"/>
              <a:t>Каждое нечетное число, большее 5,можно представить в виде суммы трех простых чисел.</a:t>
            </a:r>
          </a:p>
          <a:p>
            <a:pPr marL="0" indent="0">
              <a:buNone/>
            </a:pPr>
            <a:r>
              <a:rPr lang="ru-RU" dirty="0"/>
              <a:t>Эйлер заинтересовался проблемой и выдвинул более сильную гипотезу:</a:t>
            </a:r>
          </a:p>
          <a:p>
            <a:pPr marL="0" indent="0">
              <a:buNone/>
            </a:pPr>
            <a:r>
              <a:rPr lang="ru-RU" i="1" dirty="0"/>
              <a:t>Каждое чётное число, большее двух, можно представить в виде суммы двух простых чисел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10" y="3683726"/>
            <a:ext cx="3351270" cy="262563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95405" y="3540033"/>
            <a:ext cx="3709223" cy="2873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32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По следам доказательства…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Задание: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8591" y="1930400"/>
            <a:ext cx="8596668" cy="3880773"/>
          </a:xfrm>
        </p:spPr>
        <p:txBody>
          <a:bodyPr/>
          <a:lstStyle/>
          <a:p>
            <a:r>
              <a:rPr lang="ru-RU" sz="4000" b="1" dirty="0"/>
              <a:t>1 вариант.</a:t>
            </a:r>
            <a:r>
              <a:rPr lang="ru-RU" sz="4000" dirty="0"/>
              <a:t> Представить нечётное число </a:t>
            </a:r>
            <a:r>
              <a:rPr lang="ru-RU" sz="4000" b="1" dirty="0"/>
              <a:t>21 в</a:t>
            </a:r>
            <a:r>
              <a:rPr lang="ru-RU" sz="4000" dirty="0"/>
              <a:t> виде суммы трёх простых </a:t>
            </a:r>
            <a:r>
              <a:rPr lang="ru-RU" sz="4000" dirty="0" smtClean="0"/>
              <a:t>чисел.</a:t>
            </a:r>
            <a:endParaRPr lang="ru-RU" sz="4000" dirty="0"/>
          </a:p>
          <a:p>
            <a:r>
              <a:rPr lang="ru-RU" sz="4000" b="1" dirty="0"/>
              <a:t>2 вариант.  </a:t>
            </a:r>
            <a:r>
              <a:rPr lang="ru-RU" sz="4000" dirty="0"/>
              <a:t>Представить чётное число </a:t>
            </a:r>
            <a:r>
              <a:rPr lang="ru-RU" sz="4000" b="1" dirty="0"/>
              <a:t>34 </a:t>
            </a:r>
            <a:r>
              <a:rPr lang="ru-RU" sz="4000" dirty="0"/>
              <a:t>в виде суммы двух простых чисел.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281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   </a:t>
            </a:r>
            <a:r>
              <a:rPr lang="ru-RU" sz="2600" dirty="0"/>
              <a:t>Расшифруйте  название  птицы, которая обитает В Московской </a:t>
            </a:r>
            <a:r>
              <a:rPr lang="ru-RU" sz="2600" dirty="0" smtClean="0"/>
              <a:t>области. Для </a:t>
            </a:r>
            <a:r>
              <a:rPr lang="ru-RU" sz="2600" dirty="0"/>
              <a:t>этого найдите наименьшее общее кратное каждой пары чисел , затем  впишите  букву , соответствующую  этому  числу </a:t>
            </a:r>
            <a:r>
              <a:rPr lang="ru-RU" sz="2600" dirty="0" smtClean="0"/>
              <a:t>,в  </a:t>
            </a:r>
            <a:r>
              <a:rPr lang="ru-RU" sz="2600" dirty="0"/>
              <a:t>таблицу .</a:t>
            </a:r>
          </a:p>
          <a:p>
            <a:pPr marL="0" indent="0">
              <a:buNone/>
            </a:pPr>
            <a:r>
              <a:rPr lang="ru-RU" dirty="0" smtClean="0"/>
              <a:t>1)НОК(3;12)=   </a:t>
            </a:r>
            <a:r>
              <a:rPr lang="ru-RU" sz="4000" dirty="0" smtClean="0"/>
              <a:t>о</a:t>
            </a:r>
            <a:r>
              <a:rPr lang="ru-RU" dirty="0" smtClean="0"/>
              <a:t>                                  6)НОК(8;12)=</a:t>
            </a:r>
            <a:r>
              <a:rPr lang="ru-RU" sz="4300" dirty="0" smtClean="0"/>
              <a:t>к</a:t>
            </a:r>
          </a:p>
          <a:p>
            <a:pPr marL="0" indent="0">
              <a:buNone/>
            </a:pPr>
            <a:r>
              <a:rPr lang="ru-RU" dirty="0" smtClean="0"/>
              <a:t>2)НОК(4;5;8)=  </a:t>
            </a:r>
            <a:r>
              <a:rPr lang="ru-RU" sz="4000" dirty="0" smtClean="0"/>
              <a:t>п </a:t>
            </a:r>
            <a:r>
              <a:rPr lang="ru-RU" dirty="0" smtClean="0"/>
              <a:t>                                  7)НОК(10;20)=</a:t>
            </a:r>
            <a:r>
              <a:rPr lang="ru-RU" sz="4300" dirty="0" smtClean="0"/>
              <a:t>н</a:t>
            </a:r>
          </a:p>
          <a:p>
            <a:pPr marL="0" indent="0">
              <a:buNone/>
            </a:pPr>
            <a:r>
              <a:rPr lang="ru-RU" dirty="0" smtClean="0"/>
              <a:t>3)НОК(9;6)=    </a:t>
            </a:r>
            <a:r>
              <a:rPr lang="ru-RU" sz="4000" dirty="0" smtClean="0"/>
              <a:t>р</a:t>
            </a:r>
            <a:r>
              <a:rPr lang="ru-RU" dirty="0" smtClean="0"/>
              <a:t>                                       </a:t>
            </a:r>
          </a:p>
          <a:p>
            <a:pPr marL="0" indent="0">
              <a:buNone/>
            </a:pPr>
            <a:r>
              <a:rPr lang="ru-RU" dirty="0" smtClean="0"/>
              <a:t>4)НОК(16;12)=</a:t>
            </a:r>
            <a:r>
              <a:rPr lang="ru-RU" sz="4000" dirty="0" smtClean="0"/>
              <a:t>ш</a:t>
            </a:r>
          </a:p>
          <a:p>
            <a:pPr marL="0" indent="0">
              <a:buNone/>
            </a:pPr>
            <a:r>
              <a:rPr lang="ru-RU" dirty="0" smtClean="0"/>
              <a:t>5)НОК(9;15)=</a:t>
            </a:r>
            <a:r>
              <a:rPr lang="ru-RU" sz="4300" dirty="0" smtClean="0"/>
              <a:t>е</a:t>
            </a:r>
            <a:endParaRPr lang="ru-RU" sz="43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285176"/>
              </p:ext>
            </p:extLst>
          </p:nvPr>
        </p:nvGraphicFramePr>
        <p:xfrm>
          <a:off x="4754882" y="4728751"/>
          <a:ext cx="6975568" cy="15831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71946">
                  <a:extLst>
                    <a:ext uri="{9D8B030D-6E8A-4147-A177-3AD203B41FA5}">
                      <a16:colId xmlns:a16="http://schemas.microsoft.com/office/drawing/2014/main" val="3971858184"/>
                    </a:ext>
                  </a:extLst>
                </a:gridCol>
                <a:gridCol w="871946">
                  <a:extLst>
                    <a:ext uri="{9D8B030D-6E8A-4147-A177-3AD203B41FA5}">
                      <a16:colId xmlns:a16="http://schemas.microsoft.com/office/drawing/2014/main" val="3042467455"/>
                    </a:ext>
                  </a:extLst>
                </a:gridCol>
                <a:gridCol w="871946">
                  <a:extLst>
                    <a:ext uri="{9D8B030D-6E8A-4147-A177-3AD203B41FA5}">
                      <a16:colId xmlns:a16="http://schemas.microsoft.com/office/drawing/2014/main" val="3180999763"/>
                    </a:ext>
                  </a:extLst>
                </a:gridCol>
                <a:gridCol w="871946">
                  <a:extLst>
                    <a:ext uri="{9D8B030D-6E8A-4147-A177-3AD203B41FA5}">
                      <a16:colId xmlns:a16="http://schemas.microsoft.com/office/drawing/2014/main" val="3257808268"/>
                    </a:ext>
                  </a:extLst>
                </a:gridCol>
                <a:gridCol w="871946">
                  <a:extLst>
                    <a:ext uri="{9D8B030D-6E8A-4147-A177-3AD203B41FA5}">
                      <a16:colId xmlns:a16="http://schemas.microsoft.com/office/drawing/2014/main" val="1722785500"/>
                    </a:ext>
                  </a:extLst>
                </a:gridCol>
                <a:gridCol w="871946">
                  <a:extLst>
                    <a:ext uri="{9D8B030D-6E8A-4147-A177-3AD203B41FA5}">
                      <a16:colId xmlns:a16="http://schemas.microsoft.com/office/drawing/2014/main" val="3338195845"/>
                    </a:ext>
                  </a:extLst>
                </a:gridCol>
                <a:gridCol w="871946">
                  <a:extLst>
                    <a:ext uri="{9D8B030D-6E8A-4147-A177-3AD203B41FA5}">
                      <a16:colId xmlns:a16="http://schemas.microsoft.com/office/drawing/2014/main" val="3286757091"/>
                    </a:ext>
                  </a:extLst>
                </a:gridCol>
                <a:gridCol w="871946">
                  <a:extLst>
                    <a:ext uri="{9D8B030D-6E8A-4147-A177-3AD203B41FA5}">
                      <a16:colId xmlns:a16="http://schemas.microsoft.com/office/drawing/2014/main" val="2452415042"/>
                    </a:ext>
                  </a:extLst>
                </a:gridCol>
              </a:tblGrid>
              <a:tr h="7915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4124322793"/>
                  </a:ext>
                </a:extLst>
              </a:tr>
              <a:tr h="7915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818243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81371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390</Words>
  <Application>Microsoft Office PowerPoint</Application>
  <PresentationFormat>Широкоэкранный</PresentationFormat>
  <Paragraphs>65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Wingdings 3</vt:lpstr>
      <vt:lpstr>Аспект</vt:lpstr>
      <vt:lpstr> Урок-обобщение по теме: «Наибольший общий делитель и наименьшее общее кратное (НОД и НОК)» </vt:lpstr>
      <vt:lpstr>Устная работа</vt:lpstr>
      <vt:lpstr>Презентация PowerPoint</vt:lpstr>
      <vt:lpstr>Выполнение упражнений с самопроверкой по эталону. </vt:lpstr>
      <vt:lpstr>Задача № 1  </vt:lpstr>
      <vt:lpstr>Физкультминутка.</vt:lpstr>
      <vt:lpstr>Страница истории</vt:lpstr>
      <vt:lpstr>По следам доказательства… Задание: </vt:lpstr>
      <vt:lpstr>Экология</vt:lpstr>
      <vt:lpstr>.  Проверочная работа. </vt:lpstr>
      <vt:lpstr>Домашнее задание</vt:lpstr>
      <vt:lpstr>Рефлексия. Найди свое место на лесенке успеха.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Урок-обобщение по теме: «Наибольший общий делитель и наименьшее общее кратное (НОД и НОК)»</dc:title>
  <dc:creator>Motorina</dc:creator>
  <cp:lastModifiedBy>Motorina</cp:lastModifiedBy>
  <cp:revision>7</cp:revision>
  <dcterms:created xsi:type="dcterms:W3CDTF">2019-10-06T17:56:32Z</dcterms:created>
  <dcterms:modified xsi:type="dcterms:W3CDTF">2019-10-06T18:53:25Z</dcterms:modified>
</cp:coreProperties>
</file>