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6" r:id="rId1"/>
  </p:sldMasterIdLst>
  <p:notesMasterIdLst>
    <p:notesMasterId r:id="rId20"/>
  </p:notesMasterIdLst>
  <p:handoutMasterIdLst>
    <p:handoutMasterId r:id="rId21"/>
  </p:handoutMasterIdLst>
  <p:sldIdLst>
    <p:sldId id="257" r:id="rId2"/>
    <p:sldId id="258" r:id="rId3"/>
    <p:sldId id="271" r:id="rId4"/>
    <p:sldId id="274" r:id="rId5"/>
    <p:sldId id="270" r:id="rId6"/>
    <p:sldId id="260" r:id="rId7"/>
    <p:sldId id="262" r:id="rId8"/>
    <p:sldId id="263" r:id="rId9"/>
    <p:sldId id="261" r:id="rId10"/>
    <p:sldId id="264" r:id="rId11"/>
    <p:sldId id="265" r:id="rId12"/>
    <p:sldId id="272" r:id="rId13"/>
    <p:sldId id="273" r:id="rId14"/>
    <p:sldId id="267" r:id="rId15"/>
    <p:sldId id="268" r:id="rId16"/>
    <p:sldId id="266" r:id="rId17"/>
    <p:sldId id="275" r:id="rId18"/>
    <p:sldId id="269" r:id="rId19"/>
  </p:sldIdLst>
  <p:sldSz cx="12188825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3792">
          <p15:clr>
            <a:srgbClr val="A4A3A4"/>
          </p15:clr>
        </p15:guide>
        <p15:guide id="4" orient="horz" pos="1152">
          <p15:clr>
            <a:srgbClr val="A4A3A4"/>
          </p15:clr>
        </p15:guide>
        <p15:guide id="5" orient="horz" pos="3360">
          <p15:clr>
            <a:srgbClr val="A4A3A4"/>
          </p15:clr>
        </p15:guide>
        <p15:guide id="6" orient="horz" pos="3072">
          <p15:clr>
            <a:srgbClr val="A4A3A4"/>
          </p15:clr>
        </p15:guide>
        <p15:guide id="7" orient="horz" pos="864">
          <p15:clr>
            <a:srgbClr val="A4A3A4"/>
          </p15:clr>
        </p15:guide>
        <p15:guide id="8" orient="horz" pos="528">
          <p15:clr>
            <a:srgbClr val="A4A3A4"/>
          </p15:clr>
        </p15:guide>
        <p15:guide id="9" orient="horz" pos="2784">
          <p15:clr>
            <a:srgbClr val="A4A3A4"/>
          </p15:clr>
        </p15:guide>
        <p15:guide id="10" pos="3839">
          <p15:clr>
            <a:srgbClr val="A4A3A4"/>
          </p15:clr>
        </p15:guide>
        <p15:guide id="11" pos="959">
          <p15:clr>
            <a:srgbClr val="A4A3A4"/>
          </p15:clr>
        </p15:guide>
        <p15:guide id="12" pos="7007">
          <p15:clr>
            <a:srgbClr val="A4A3A4"/>
          </p15:clr>
        </p15:guide>
        <p15:guide id="13" pos="6719">
          <p15:clr>
            <a:srgbClr val="A4A3A4"/>
          </p15:clr>
        </p15:guide>
        <p15:guide id="14" pos="6143">
          <p15:clr>
            <a:srgbClr val="A4A3A4"/>
          </p15:clr>
        </p15:guide>
        <p15:guide id="15" pos="3983">
          <p15:clr>
            <a:srgbClr val="A4A3A4"/>
          </p15:clr>
        </p15:guide>
        <p15:guide id="16" pos="527">
          <p15:clr>
            <a:srgbClr val="A4A3A4"/>
          </p15:clr>
        </p15:guide>
        <p15:guide id="17" pos="715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123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>
        <p:scale>
          <a:sx n="60" d="100"/>
          <a:sy n="60" d="100"/>
        </p:scale>
        <p:origin x="-540" y="-372"/>
      </p:cViewPr>
      <p:guideLst>
        <p:guide orient="horz" pos="2160"/>
        <p:guide orient="horz" pos="1008"/>
        <p:guide orient="horz" pos="3792"/>
        <p:guide orient="horz" pos="1152"/>
        <p:guide orient="horz" pos="3360"/>
        <p:guide orient="horz" pos="3072"/>
        <p:guide orient="horz" pos="864"/>
        <p:guide orient="horz" pos="528"/>
        <p:guide orient="horz" pos="2784"/>
        <p:guide pos="3839"/>
        <p:guide pos="959"/>
        <p:guide pos="7007"/>
        <p:guide pos="6719"/>
        <p:guide pos="6143"/>
        <p:guide pos="3983"/>
        <p:guide pos="527"/>
        <p:guide pos="715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7" d="100"/>
          <a:sy n="87" d="100"/>
        </p:scale>
        <p:origin x="2946" y="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B4C713-9996-47BF-85B8-5C3DCABDD853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1B6A8B0E-1B5F-4C5E-9D60-4595D8D2A7AE}">
      <dgm:prSet phldrT="[Текст]" custT="1"/>
      <dgm:spPr/>
      <dgm:t>
        <a:bodyPr/>
        <a:lstStyle/>
        <a:p>
          <a:r>
            <a:rPr lang="ru-RU" sz="3200" b="1" i="0" dirty="0" smtClean="0">
              <a:solidFill>
                <a:srgbClr val="001236"/>
              </a:solidFill>
              <a:latin typeface="Palatino Linotype" panose="02040502050505030304" pitchFamily="18" charset="0"/>
            </a:rPr>
            <a:t>Совместно-индивидуальная</a:t>
          </a:r>
          <a:endParaRPr lang="ru-RU" sz="3200" b="1" i="0" dirty="0"/>
        </a:p>
      </dgm:t>
    </dgm:pt>
    <dgm:pt modelId="{28F83C28-DB1B-4A5A-A37A-F8866028EEF4}" type="parTrans" cxnId="{F99009DC-9F11-45AC-856A-8E6FEDAECC33}">
      <dgm:prSet/>
      <dgm:spPr/>
      <dgm:t>
        <a:bodyPr/>
        <a:lstStyle/>
        <a:p>
          <a:endParaRPr lang="ru-RU" sz="2400"/>
        </a:p>
      </dgm:t>
    </dgm:pt>
    <dgm:pt modelId="{17F2679C-BA66-43F1-BFFE-3AEA7CABA5B3}" type="sibTrans" cxnId="{F99009DC-9F11-45AC-856A-8E6FEDAECC33}">
      <dgm:prSet/>
      <dgm:spPr/>
      <dgm:t>
        <a:bodyPr/>
        <a:lstStyle/>
        <a:p>
          <a:endParaRPr lang="ru-RU" sz="2400"/>
        </a:p>
      </dgm:t>
    </dgm:pt>
    <dgm:pt modelId="{40E133CB-768B-4D66-8A99-3220A3985BC6}">
      <dgm:prSet phldrT="[Текст]" custT="1"/>
      <dgm:spPr/>
      <dgm:t>
        <a:bodyPr/>
        <a:lstStyle/>
        <a:p>
          <a:r>
            <a:rPr lang="ru-RU" sz="3200" b="1" i="0" dirty="0" smtClean="0">
              <a:solidFill>
                <a:srgbClr val="001236"/>
              </a:solidFill>
              <a:latin typeface="Palatino Linotype" panose="02040502050505030304" pitchFamily="18" charset="0"/>
            </a:rPr>
            <a:t>Совместно-последовательная</a:t>
          </a:r>
        </a:p>
      </dgm:t>
    </dgm:pt>
    <dgm:pt modelId="{7B6A7E30-AA13-48BD-B6B7-4E0F8BB3B6E9}" type="parTrans" cxnId="{FC336059-7A6A-42A2-BE7A-8E3AAB3C2276}">
      <dgm:prSet/>
      <dgm:spPr/>
      <dgm:t>
        <a:bodyPr/>
        <a:lstStyle/>
        <a:p>
          <a:endParaRPr lang="ru-RU" sz="2400"/>
        </a:p>
      </dgm:t>
    </dgm:pt>
    <dgm:pt modelId="{9630E3B5-BAD2-4986-AAAF-725221E7DCF0}" type="sibTrans" cxnId="{FC336059-7A6A-42A2-BE7A-8E3AAB3C2276}">
      <dgm:prSet/>
      <dgm:spPr/>
      <dgm:t>
        <a:bodyPr/>
        <a:lstStyle/>
        <a:p>
          <a:endParaRPr lang="ru-RU" sz="2400"/>
        </a:p>
      </dgm:t>
    </dgm:pt>
    <dgm:pt modelId="{EB9CE96C-506E-4766-8830-5C25D2C17323}">
      <dgm:prSet phldrT="[Текст]" custT="1"/>
      <dgm:spPr/>
      <dgm:t>
        <a:bodyPr/>
        <a:lstStyle/>
        <a:p>
          <a:r>
            <a:rPr lang="ru-RU" sz="3200" b="1" i="0" dirty="0" smtClean="0">
              <a:solidFill>
                <a:srgbClr val="001236"/>
              </a:solidFill>
              <a:latin typeface="Palatino Linotype" panose="02040502050505030304" pitchFamily="18" charset="0"/>
            </a:rPr>
            <a:t>Совместно-взаимодействующая</a:t>
          </a:r>
        </a:p>
      </dgm:t>
    </dgm:pt>
    <dgm:pt modelId="{2BD9134F-A8F5-4408-A41F-42D84A84180A}" type="parTrans" cxnId="{7CF0D204-A357-4406-985F-B71232FF5ACC}">
      <dgm:prSet/>
      <dgm:spPr/>
      <dgm:t>
        <a:bodyPr/>
        <a:lstStyle/>
        <a:p>
          <a:endParaRPr lang="ru-RU" sz="2400"/>
        </a:p>
      </dgm:t>
    </dgm:pt>
    <dgm:pt modelId="{807ED7DF-E8CB-4F76-8726-C4EBAF36CC94}" type="sibTrans" cxnId="{7CF0D204-A357-4406-985F-B71232FF5ACC}">
      <dgm:prSet/>
      <dgm:spPr/>
      <dgm:t>
        <a:bodyPr/>
        <a:lstStyle/>
        <a:p>
          <a:endParaRPr lang="ru-RU" sz="2400"/>
        </a:p>
      </dgm:t>
    </dgm:pt>
    <dgm:pt modelId="{BABBDDD8-045B-429D-9134-0A8FF823DFCE}" type="pres">
      <dgm:prSet presAssocID="{06B4C713-9996-47BF-85B8-5C3DCABDD853}" presName="linear" presStyleCnt="0">
        <dgm:presLayoutVars>
          <dgm:dir/>
          <dgm:animLvl val="lvl"/>
          <dgm:resizeHandles val="exact"/>
        </dgm:presLayoutVars>
      </dgm:prSet>
      <dgm:spPr/>
    </dgm:pt>
    <dgm:pt modelId="{FD185933-7B32-4A2E-BBE3-4AD9CA69A911}" type="pres">
      <dgm:prSet presAssocID="{1B6A8B0E-1B5F-4C5E-9D60-4595D8D2A7AE}" presName="parentLin" presStyleCnt="0"/>
      <dgm:spPr/>
    </dgm:pt>
    <dgm:pt modelId="{8DE1A441-1D71-4DF4-86E7-A483F2BDF3A7}" type="pres">
      <dgm:prSet presAssocID="{1B6A8B0E-1B5F-4C5E-9D60-4595D8D2A7AE}" presName="parentLeftMargin" presStyleLbl="node1" presStyleIdx="0" presStyleCnt="3"/>
      <dgm:spPr/>
    </dgm:pt>
    <dgm:pt modelId="{FD379521-B8EC-4FD2-A1CF-5A26A0306EEB}" type="pres">
      <dgm:prSet presAssocID="{1B6A8B0E-1B5F-4C5E-9D60-4595D8D2A7AE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62A278-07C9-43F2-9D1D-D18FE3F3A9A9}" type="pres">
      <dgm:prSet presAssocID="{1B6A8B0E-1B5F-4C5E-9D60-4595D8D2A7AE}" presName="negativeSpace" presStyleCnt="0"/>
      <dgm:spPr/>
    </dgm:pt>
    <dgm:pt modelId="{106C25BC-E1D5-466D-B1AE-3E451BAE8165}" type="pres">
      <dgm:prSet presAssocID="{1B6A8B0E-1B5F-4C5E-9D60-4595D8D2A7AE}" presName="childText" presStyleLbl="conFgAcc1" presStyleIdx="0" presStyleCnt="3">
        <dgm:presLayoutVars>
          <dgm:bulletEnabled val="1"/>
        </dgm:presLayoutVars>
      </dgm:prSet>
      <dgm:spPr/>
    </dgm:pt>
    <dgm:pt modelId="{2D01363F-A21C-422D-B05E-A994DF19E62D}" type="pres">
      <dgm:prSet presAssocID="{17F2679C-BA66-43F1-BFFE-3AEA7CABA5B3}" presName="spaceBetweenRectangles" presStyleCnt="0"/>
      <dgm:spPr/>
    </dgm:pt>
    <dgm:pt modelId="{997499AD-6B7D-4AF7-AEB8-499CB95205AF}" type="pres">
      <dgm:prSet presAssocID="{40E133CB-768B-4D66-8A99-3220A3985BC6}" presName="parentLin" presStyleCnt="0"/>
      <dgm:spPr/>
    </dgm:pt>
    <dgm:pt modelId="{3DD6EB3A-A53F-4B6C-92DA-DBE005CCFCBD}" type="pres">
      <dgm:prSet presAssocID="{40E133CB-768B-4D66-8A99-3220A3985BC6}" presName="parentLeftMargin" presStyleLbl="node1" presStyleIdx="0" presStyleCnt="3"/>
      <dgm:spPr/>
    </dgm:pt>
    <dgm:pt modelId="{E1738E69-D21E-48D2-A84A-47BCFE3929BF}" type="pres">
      <dgm:prSet presAssocID="{40E133CB-768B-4D66-8A99-3220A3985BC6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413861-7D97-4109-BBA0-E30AFA2B19C0}" type="pres">
      <dgm:prSet presAssocID="{40E133CB-768B-4D66-8A99-3220A3985BC6}" presName="negativeSpace" presStyleCnt="0"/>
      <dgm:spPr/>
    </dgm:pt>
    <dgm:pt modelId="{18A348FF-E25F-4356-BC94-A65A9855967C}" type="pres">
      <dgm:prSet presAssocID="{40E133CB-768B-4D66-8A99-3220A3985BC6}" presName="childText" presStyleLbl="conFgAcc1" presStyleIdx="1" presStyleCnt="3">
        <dgm:presLayoutVars>
          <dgm:bulletEnabled val="1"/>
        </dgm:presLayoutVars>
      </dgm:prSet>
      <dgm:spPr/>
    </dgm:pt>
    <dgm:pt modelId="{6E2B1F82-A03C-4B23-B9ED-BAB374BDAB20}" type="pres">
      <dgm:prSet presAssocID="{9630E3B5-BAD2-4986-AAAF-725221E7DCF0}" presName="spaceBetweenRectangles" presStyleCnt="0"/>
      <dgm:spPr/>
    </dgm:pt>
    <dgm:pt modelId="{DE8CAEF7-348B-451C-98B6-D85D52057AAB}" type="pres">
      <dgm:prSet presAssocID="{EB9CE96C-506E-4766-8830-5C25D2C17323}" presName="parentLin" presStyleCnt="0"/>
      <dgm:spPr/>
    </dgm:pt>
    <dgm:pt modelId="{64268EC0-0C45-4709-9E33-A33E5C7167AA}" type="pres">
      <dgm:prSet presAssocID="{EB9CE96C-506E-4766-8830-5C25D2C17323}" presName="parentLeftMargin" presStyleLbl="node1" presStyleIdx="1" presStyleCnt="3"/>
      <dgm:spPr/>
    </dgm:pt>
    <dgm:pt modelId="{BE79FB2F-3D24-46A1-8B08-DEC3264105AA}" type="pres">
      <dgm:prSet presAssocID="{EB9CE96C-506E-4766-8830-5C25D2C17323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FD1587-2C63-424D-9F65-41CB11B88E21}" type="pres">
      <dgm:prSet presAssocID="{EB9CE96C-506E-4766-8830-5C25D2C17323}" presName="negativeSpace" presStyleCnt="0"/>
      <dgm:spPr/>
    </dgm:pt>
    <dgm:pt modelId="{1C74E620-645B-4B44-95D2-6A4B91DC2447}" type="pres">
      <dgm:prSet presAssocID="{EB9CE96C-506E-4766-8830-5C25D2C17323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8B51D41C-BC53-4AA7-BFA6-57D21480E79D}" type="presOf" srcId="{1B6A8B0E-1B5F-4C5E-9D60-4595D8D2A7AE}" destId="{FD379521-B8EC-4FD2-A1CF-5A26A0306EEB}" srcOrd="1" destOrd="0" presId="urn:microsoft.com/office/officeart/2005/8/layout/list1"/>
    <dgm:cxn modelId="{AEFDA8EA-07CA-41DE-87B6-36D9448E81A9}" type="presOf" srcId="{1B6A8B0E-1B5F-4C5E-9D60-4595D8D2A7AE}" destId="{8DE1A441-1D71-4DF4-86E7-A483F2BDF3A7}" srcOrd="0" destOrd="0" presId="urn:microsoft.com/office/officeart/2005/8/layout/list1"/>
    <dgm:cxn modelId="{EA3CF28E-0553-4DD8-B373-BE69B6257413}" type="presOf" srcId="{40E133CB-768B-4D66-8A99-3220A3985BC6}" destId="{3DD6EB3A-A53F-4B6C-92DA-DBE005CCFCBD}" srcOrd="0" destOrd="0" presId="urn:microsoft.com/office/officeart/2005/8/layout/list1"/>
    <dgm:cxn modelId="{FC336059-7A6A-42A2-BE7A-8E3AAB3C2276}" srcId="{06B4C713-9996-47BF-85B8-5C3DCABDD853}" destId="{40E133CB-768B-4D66-8A99-3220A3985BC6}" srcOrd="1" destOrd="0" parTransId="{7B6A7E30-AA13-48BD-B6B7-4E0F8BB3B6E9}" sibTransId="{9630E3B5-BAD2-4986-AAAF-725221E7DCF0}"/>
    <dgm:cxn modelId="{43FEDE46-440C-4A2E-92B3-CB25C92A68BD}" type="presOf" srcId="{06B4C713-9996-47BF-85B8-5C3DCABDD853}" destId="{BABBDDD8-045B-429D-9134-0A8FF823DFCE}" srcOrd="0" destOrd="0" presId="urn:microsoft.com/office/officeart/2005/8/layout/list1"/>
    <dgm:cxn modelId="{7CF0D204-A357-4406-985F-B71232FF5ACC}" srcId="{06B4C713-9996-47BF-85B8-5C3DCABDD853}" destId="{EB9CE96C-506E-4766-8830-5C25D2C17323}" srcOrd="2" destOrd="0" parTransId="{2BD9134F-A8F5-4408-A41F-42D84A84180A}" sibTransId="{807ED7DF-E8CB-4F76-8726-C4EBAF36CC94}"/>
    <dgm:cxn modelId="{E4724815-83A3-4D40-BA34-F7D8FDDA8AE6}" type="presOf" srcId="{40E133CB-768B-4D66-8A99-3220A3985BC6}" destId="{E1738E69-D21E-48D2-A84A-47BCFE3929BF}" srcOrd="1" destOrd="0" presId="urn:microsoft.com/office/officeart/2005/8/layout/list1"/>
    <dgm:cxn modelId="{1A13119F-BCCF-46C8-AFDA-EF91A99DE2FE}" type="presOf" srcId="{EB9CE96C-506E-4766-8830-5C25D2C17323}" destId="{64268EC0-0C45-4709-9E33-A33E5C7167AA}" srcOrd="0" destOrd="0" presId="urn:microsoft.com/office/officeart/2005/8/layout/list1"/>
    <dgm:cxn modelId="{126B6B31-17E8-43D6-88EE-3C4605BA4FEF}" type="presOf" srcId="{EB9CE96C-506E-4766-8830-5C25D2C17323}" destId="{BE79FB2F-3D24-46A1-8B08-DEC3264105AA}" srcOrd="1" destOrd="0" presId="urn:microsoft.com/office/officeart/2005/8/layout/list1"/>
    <dgm:cxn modelId="{F99009DC-9F11-45AC-856A-8E6FEDAECC33}" srcId="{06B4C713-9996-47BF-85B8-5C3DCABDD853}" destId="{1B6A8B0E-1B5F-4C5E-9D60-4595D8D2A7AE}" srcOrd="0" destOrd="0" parTransId="{28F83C28-DB1B-4A5A-A37A-F8866028EEF4}" sibTransId="{17F2679C-BA66-43F1-BFFE-3AEA7CABA5B3}"/>
    <dgm:cxn modelId="{9395EAB0-E382-4C21-816B-E45B238ECDB5}" type="presParOf" srcId="{BABBDDD8-045B-429D-9134-0A8FF823DFCE}" destId="{FD185933-7B32-4A2E-BBE3-4AD9CA69A911}" srcOrd="0" destOrd="0" presId="urn:microsoft.com/office/officeart/2005/8/layout/list1"/>
    <dgm:cxn modelId="{3B3F82B2-F520-4BD4-86E3-F172B40FD42B}" type="presParOf" srcId="{FD185933-7B32-4A2E-BBE3-4AD9CA69A911}" destId="{8DE1A441-1D71-4DF4-86E7-A483F2BDF3A7}" srcOrd="0" destOrd="0" presId="urn:microsoft.com/office/officeart/2005/8/layout/list1"/>
    <dgm:cxn modelId="{5BD8CE87-7BD1-4581-B169-452DEF85A882}" type="presParOf" srcId="{FD185933-7B32-4A2E-BBE3-4AD9CA69A911}" destId="{FD379521-B8EC-4FD2-A1CF-5A26A0306EEB}" srcOrd="1" destOrd="0" presId="urn:microsoft.com/office/officeart/2005/8/layout/list1"/>
    <dgm:cxn modelId="{B8589D8E-C8F9-4DA0-AFE2-BEA693AAF79A}" type="presParOf" srcId="{BABBDDD8-045B-429D-9134-0A8FF823DFCE}" destId="{9362A278-07C9-43F2-9D1D-D18FE3F3A9A9}" srcOrd="1" destOrd="0" presId="urn:microsoft.com/office/officeart/2005/8/layout/list1"/>
    <dgm:cxn modelId="{17104926-67B9-437C-9D5D-18FA3F1E1B5C}" type="presParOf" srcId="{BABBDDD8-045B-429D-9134-0A8FF823DFCE}" destId="{106C25BC-E1D5-466D-B1AE-3E451BAE8165}" srcOrd="2" destOrd="0" presId="urn:microsoft.com/office/officeart/2005/8/layout/list1"/>
    <dgm:cxn modelId="{07013323-425E-4265-821B-983D276F6C09}" type="presParOf" srcId="{BABBDDD8-045B-429D-9134-0A8FF823DFCE}" destId="{2D01363F-A21C-422D-B05E-A994DF19E62D}" srcOrd="3" destOrd="0" presId="urn:microsoft.com/office/officeart/2005/8/layout/list1"/>
    <dgm:cxn modelId="{FA16C192-3311-47BA-B43F-9757860B07C1}" type="presParOf" srcId="{BABBDDD8-045B-429D-9134-0A8FF823DFCE}" destId="{997499AD-6B7D-4AF7-AEB8-499CB95205AF}" srcOrd="4" destOrd="0" presId="urn:microsoft.com/office/officeart/2005/8/layout/list1"/>
    <dgm:cxn modelId="{8EA6BF59-B346-4A5B-9208-948B6A051779}" type="presParOf" srcId="{997499AD-6B7D-4AF7-AEB8-499CB95205AF}" destId="{3DD6EB3A-A53F-4B6C-92DA-DBE005CCFCBD}" srcOrd="0" destOrd="0" presId="urn:microsoft.com/office/officeart/2005/8/layout/list1"/>
    <dgm:cxn modelId="{31A0424D-D341-4E60-972F-613C4F430497}" type="presParOf" srcId="{997499AD-6B7D-4AF7-AEB8-499CB95205AF}" destId="{E1738E69-D21E-48D2-A84A-47BCFE3929BF}" srcOrd="1" destOrd="0" presId="urn:microsoft.com/office/officeart/2005/8/layout/list1"/>
    <dgm:cxn modelId="{0315518A-EF33-495B-8DAD-1DEA496FF15B}" type="presParOf" srcId="{BABBDDD8-045B-429D-9134-0A8FF823DFCE}" destId="{06413861-7D97-4109-BBA0-E30AFA2B19C0}" srcOrd="5" destOrd="0" presId="urn:microsoft.com/office/officeart/2005/8/layout/list1"/>
    <dgm:cxn modelId="{09F687A7-4573-41FC-877A-BB532DE900EC}" type="presParOf" srcId="{BABBDDD8-045B-429D-9134-0A8FF823DFCE}" destId="{18A348FF-E25F-4356-BC94-A65A9855967C}" srcOrd="6" destOrd="0" presId="urn:microsoft.com/office/officeart/2005/8/layout/list1"/>
    <dgm:cxn modelId="{90557272-4CFF-48D1-9AD2-5D87546BD0BD}" type="presParOf" srcId="{BABBDDD8-045B-429D-9134-0A8FF823DFCE}" destId="{6E2B1F82-A03C-4B23-B9ED-BAB374BDAB20}" srcOrd="7" destOrd="0" presId="urn:microsoft.com/office/officeart/2005/8/layout/list1"/>
    <dgm:cxn modelId="{6C058E8F-2B52-495F-B815-06B581B31D4D}" type="presParOf" srcId="{BABBDDD8-045B-429D-9134-0A8FF823DFCE}" destId="{DE8CAEF7-348B-451C-98B6-D85D52057AAB}" srcOrd="8" destOrd="0" presId="urn:microsoft.com/office/officeart/2005/8/layout/list1"/>
    <dgm:cxn modelId="{0C09C76D-425D-4091-B64B-97DB959446BE}" type="presParOf" srcId="{DE8CAEF7-348B-451C-98B6-D85D52057AAB}" destId="{64268EC0-0C45-4709-9E33-A33E5C7167AA}" srcOrd="0" destOrd="0" presId="urn:microsoft.com/office/officeart/2005/8/layout/list1"/>
    <dgm:cxn modelId="{51D85224-82D4-48D4-9C09-C2415272C1AC}" type="presParOf" srcId="{DE8CAEF7-348B-451C-98B6-D85D52057AAB}" destId="{BE79FB2F-3D24-46A1-8B08-DEC3264105AA}" srcOrd="1" destOrd="0" presId="urn:microsoft.com/office/officeart/2005/8/layout/list1"/>
    <dgm:cxn modelId="{9EEDEB91-DF61-42FC-88A2-243ED2B784D5}" type="presParOf" srcId="{BABBDDD8-045B-429D-9134-0A8FF823DFCE}" destId="{B0FD1587-2C63-424D-9F65-41CB11B88E21}" srcOrd="9" destOrd="0" presId="urn:microsoft.com/office/officeart/2005/8/layout/list1"/>
    <dgm:cxn modelId="{DAB5BFF1-2FDC-48AD-BB18-EEEFC2D0CB54}" type="presParOf" srcId="{BABBDDD8-045B-429D-9134-0A8FF823DFCE}" destId="{1C74E620-645B-4B44-95D2-6A4B91DC2447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1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06C25BC-E1D5-466D-B1AE-3E451BAE8165}">
      <dsp:nvSpPr>
        <dsp:cNvPr id="0" name=""/>
        <dsp:cNvSpPr/>
      </dsp:nvSpPr>
      <dsp:spPr>
        <a:xfrm>
          <a:off x="0" y="527696"/>
          <a:ext cx="8125883" cy="80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379521-B8EC-4FD2-A1CF-5A26A0306EEB}">
      <dsp:nvSpPr>
        <dsp:cNvPr id="0" name=""/>
        <dsp:cNvSpPr/>
      </dsp:nvSpPr>
      <dsp:spPr>
        <a:xfrm>
          <a:off x="406294" y="55376"/>
          <a:ext cx="5688118" cy="9446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4997" tIns="0" rIns="214997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i="0" kern="1200" dirty="0" smtClean="0">
              <a:solidFill>
                <a:srgbClr val="001236"/>
              </a:solidFill>
              <a:latin typeface="Palatino Linotype" panose="02040502050505030304" pitchFamily="18" charset="0"/>
            </a:rPr>
            <a:t>Совместно-индивидуальная</a:t>
          </a:r>
          <a:endParaRPr lang="ru-RU" sz="3200" b="1" i="0" kern="1200" dirty="0"/>
        </a:p>
      </dsp:txBody>
      <dsp:txXfrm>
        <a:off x="406294" y="55376"/>
        <a:ext cx="5688118" cy="944640"/>
      </dsp:txXfrm>
    </dsp:sp>
    <dsp:sp modelId="{18A348FF-E25F-4356-BC94-A65A9855967C}">
      <dsp:nvSpPr>
        <dsp:cNvPr id="0" name=""/>
        <dsp:cNvSpPr/>
      </dsp:nvSpPr>
      <dsp:spPr>
        <a:xfrm>
          <a:off x="0" y="1979216"/>
          <a:ext cx="8125883" cy="80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738E69-D21E-48D2-A84A-47BCFE3929BF}">
      <dsp:nvSpPr>
        <dsp:cNvPr id="0" name=""/>
        <dsp:cNvSpPr/>
      </dsp:nvSpPr>
      <dsp:spPr>
        <a:xfrm>
          <a:off x="406294" y="1506896"/>
          <a:ext cx="5688118" cy="944640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4997" tIns="0" rIns="214997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i="0" kern="1200" dirty="0" smtClean="0">
              <a:solidFill>
                <a:srgbClr val="001236"/>
              </a:solidFill>
              <a:latin typeface="Palatino Linotype" panose="02040502050505030304" pitchFamily="18" charset="0"/>
            </a:rPr>
            <a:t>Совместно-последовательная</a:t>
          </a:r>
        </a:p>
      </dsp:txBody>
      <dsp:txXfrm>
        <a:off x="406294" y="1506896"/>
        <a:ext cx="5688118" cy="944640"/>
      </dsp:txXfrm>
    </dsp:sp>
    <dsp:sp modelId="{1C74E620-645B-4B44-95D2-6A4B91DC2447}">
      <dsp:nvSpPr>
        <dsp:cNvPr id="0" name=""/>
        <dsp:cNvSpPr/>
      </dsp:nvSpPr>
      <dsp:spPr>
        <a:xfrm>
          <a:off x="0" y="3430736"/>
          <a:ext cx="8125883" cy="80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79FB2F-3D24-46A1-8B08-DEC3264105AA}">
      <dsp:nvSpPr>
        <dsp:cNvPr id="0" name=""/>
        <dsp:cNvSpPr/>
      </dsp:nvSpPr>
      <dsp:spPr>
        <a:xfrm>
          <a:off x="406294" y="2958416"/>
          <a:ext cx="5688118" cy="94464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4997" tIns="0" rIns="214997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i="0" kern="1200" dirty="0" smtClean="0">
              <a:solidFill>
                <a:srgbClr val="001236"/>
              </a:solidFill>
              <a:latin typeface="Palatino Linotype" panose="02040502050505030304" pitchFamily="18" charset="0"/>
            </a:rPr>
            <a:t>Совместно-взаимодействующая</a:t>
          </a:r>
        </a:p>
      </dsp:txBody>
      <dsp:txXfrm>
        <a:off x="406294" y="2958416"/>
        <a:ext cx="5688118" cy="9446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CBDACDC-6E63-4272-B3AC-CCF5CA6029F9}" type="datetime1">
              <a:rPr lang="ru-RU" smtClean="0"/>
              <a:pPr rtl="0"/>
              <a:t>29.09.2018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C119DBA-4540-49B3-8FA9-6259387ECF9E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8761985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B379994-B797-4915-BB7A-12D6CEBDCA03}" type="datetime1">
              <a:rPr lang="ru-RU" smtClean="0"/>
              <a:pPr rtl="0"/>
              <a:t>29.09.2018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dirty="0" smtClean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 smtClean="0"/>
              <a:t>Второй уровень</a:t>
            </a:r>
          </a:p>
          <a:p>
            <a:pPr lvl="2" rtl="0"/>
            <a:r>
              <a:rPr lang="ru-RU" dirty="0" smtClean="0"/>
              <a:t>Третий уровень</a:t>
            </a:r>
          </a:p>
          <a:p>
            <a:pPr lvl="3" rtl="0"/>
            <a:r>
              <a:rPr lang="ru-RU" dirty="0" smtClean="0"/>
              <a:t>Четвертый уровень</a:t>
            </a:r>
          </a:p>
          <a:p>
            <a:pPr lvl="4" rtl="0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3B36274-F2B9-4C45-BBB4-0EDF4CD651A7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476885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3B36274-F2B9-4C45-BBB4-0EDF4CD651A7}" type="slidenum">
              <a:rPr lang="ru-RU" smtClean="0"/>
              <a:pPr rtl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45023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EFE7F42-9E58-4B67-8DDA-E2C75A491C90}" type="datetime1">
              <a:rPr lang="ru-RU" smtClean="0"/>
              <a:pPr rtl="0"/>
              <a:t>29.09.2018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5137D0E-4A4F-4307-8994-C1891D747D59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57198974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EFE7F42-9E58-4B67-8DDA-E2C75A491C90}" type="datetime1">
              <a:rPr lang="ru-RU" smtClean="0"/>
              <a:pPr rtl="0"/>
              <a:t>29.09.2018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5137D0E-4A4F-4307-8994-C1891D747D59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54709575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EFE7F42-9E58-4B67-8DDA-E2C75A491C90}" type="datetime1">
              <a:rPr lang="ru-RU" smtClean="0"/>
              <a:pPr rtl="0"/>
              <a:t>29.09.2018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5137D0E-4A4F-4307-8994-C1891D747D59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68281373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EFE7F42-9E58-4B67-8DDA-E2C75A491C90}" type="datetime1">
              <a:rPr lang="ru-RU" smtClean="0"/>
              <a:pPr rtl="0"/>
              <a:t>29.09.2018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5137D0E-4A4F-4307-8994-C1891D747D59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8799937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EFE7F42-9E58-4B67-8DDA-E2C75A491C90}" type="datetime1">
              <a:rPr lang="ru-RU" smtClean="0"/>
              <a:pPr rtl="0"/>
              <a:t>29.09.2018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5137D0E-4A4F-4307-8994-C1891D747D59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78600961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EFE7F42-9E58-4B67-8DDA-E2C75A491C90}" type="datetime1">
              <a:rPr lang="ru-RU" smtClean="0"/>
              <a:pPr rtl="0"/>
              <a:t>29.09.2018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5137D0E-4A4F-4307-8994-C1891D747D59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1218592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EFE7F42-9E58-4B67-8DDA-E2C75A491C90}" type="datetime1">
              <a:rPr lang="ru-RU" smtClean="0"/>
              <a:pPr rtl="0"/>
              <a:t>29.09.2018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5137D0E-4A4F-4307-8994-C1891D747D59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53016603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EFE7F42-9E58-4B67-8DDA-E2C75A491C90}" type="datetime1">
              <a:rPr lang="ru-RU" smtClean="0"/>
              <a:pPr rtl="0"/>
              <a:t>29.09.2018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5137D0E-4A4F-4307-8994-C1891D747D59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02976014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EFE7F42-9E58-4B67-8DDA-E2C75A491C90}" type="datetime1">
              <a:rPr lang="ru-RU" smtClean="0"/>
              <a:pPr rtl="0"/>
              <a:t>29.09.2018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5137D0E-4A4F-4307-8994-C1891D747D59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17192150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EFE7F42-9E58-4B67-8DDA-E2C75A491C90}" type="datetime1">
              <a:rPr lang="ru-RU" smtClean="0"/>
              <a:pPr rtl="0"/>
              <a:t>29.09.2018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5137D0E-4A4F-4307-8994-C1891D747D59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40051341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EFE7F42-9E58-4B67-8DDA-E2C75A491C90}" type="datetime1">
              <a:rPr lang="ru-RU" smtClean="0"/>
              <a:pPr rtl="0"/>
              <a:t>29.09.2018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5137D0E-4A4F-4307-8994-C1891D747D59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1289851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artisticGlowDiffused trans="48000"/>
                    </a14:imgEffect>
                    <a14:imgEffect>
                      <a14:colorTemperature colorTemp="5675"/>
                    </a14:imgEffect>
                    <a14:imgEffect>
                      <a14:saturation sat="117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2EFE7F42-9E58-4B67-8DDA-E2C75A491C90}" type="datetime1">
              <a:rPr lang="ru-RU" smtClean="0"/>
              <a:pPr rtl="0"/>
              <a:t>29.09.2018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E5137D0E-4A4F-4307-8994-C1891D747D59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49493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55" r:id="rId9"/>
    <p:sldLayoutId id="2147483956" r:id="rId10"/>
    <p:sldLayoutId id="2147483957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13.png"/><Relationship Id="rId1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17" Type="http://schemas.openxmlformats.org/officeDocument/2006/relationships/image" Target="../media/image17.jpeg"/><Relationship Id="rId2" Type="http://schemas.openxmlformats.org/officeDocument/2006/relationships/image" Target="../media/image1.png"/><Relationship Id="rId16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15.jpeg"/><Relationship Id="rId1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6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18.jpeg"/><Relationship Id="rId1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23.jpeg"/><Relationship Id="rId1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15" Type="http://schemas.openxmlformats.org/officeDocument/2006/relationships/image" Target="../media/image4.png"/><Relationship Id="rId1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5.jpeg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18" Type="http://schemas.openxmlformats.org/officeDocument/2006/relationships/diagramColors" Target="../diagrams/colors1.xml"/><Relationship Id="rId17" Type="http://schemas.openxmlformats.org/officeDocument/2006/relationships/diagramQuickStyle" Target="../diagrams/quickStyle1.xml"/><Relationship Id="rId2" Type="http://schemas.openxmlformats.org/officeDocument/2006/relationships/image" Target="../media/image1.png"/><Relationship Id="rId16" Type="http://schemas.openxmlformats.org/officeDocument/2006/relationships/diagramLayout" Target="../diagrams/layout1.xml"/><Relationship Id="rId1" Type="http://schemas.openxmlformats.org/officeDocument/2006/relationships/slideLayout" Target="../slideLayouts/slideLayout7.xml"/><Relationship Id="rId15" Type="http://schemas.openxmlformats.org/officeDocument/2006/relationships/diagramData" Target="../diagrams/data1.xml"/><Relationship Id="rId19" Type="http://schemas.microsoft.com/office/2007/relationships/diagramDrawing" Target="../diagrams/drawing1.xml"/><Relationship Id="rId1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7" Type="http://schemas.openxmlformats.org/officeDocument/2006/relationships/image" Target="../media/image9.jpeg"/><Relationship Id="rId2" Type="http://schemas.openxmlformats.org/officeDocument/2006/relationships/image" Target="../media/image1.png"/><Relationship Id="rId16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7.jpeg"/><Relationship Id="rId1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6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15" Type="http://schemas.openxmlformats.org/officeDocument/2006/relationships/image" Target="../media/image11.jpeg"/><Relationship Id="rId1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4006" y="0"/>
            <a:ext cx="12252831" cy="685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820061" y="5103392"/>
            <a:ext cx="64946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1132"/>
                </a:solidFill>
                <a:latin typeface="Palatino Linotype" panose="02040502050505030304" pitchFamily="18" charset="0"/>
              </a:rPr>
              <a:t>Автор: </a:t>
            </a:r>
            <a:r>
              <a:rPr lang="ru-RU" sz="2400" b="1" dirty="0" err="1" smtClean="0">
                <a:solidFill>
                  <a:srgbClr val="001132"/>
                </a:solidFill>
                <a:latin typeface="Palatino Linotype" panose="02040502050505030304" pitchFamily="18" charset="0"/>
              </a:rPr>
              <a:t>Жучкова</a:t>
            </a:r>
            <a:r>
              <a:rPr lang="ru-RU" sz="2400" b="1" dirty="0" smtClean="0">
                <a:solidFill>
                  <a:srgbClr val="001132"/>
                </a:solidFill>
                <a:latin typeface="Palatino Linotype" panose="02040502050505030304" pitchFamily="18" charset="0"/>
              </a:rPr>
              <a:t> Елизавета Михайловна</a:t>
            </a:r>
          </a:p>
          <a:p>
            <a:pPr algn="ctr"/>
            <a:r>
              <a:rPr lang="ru-RU" sz="2400" b="1" dirty="0" smtClean="0">
                <a:solidFill>
                  <a:srgbClr val="001132"/>
                </a:solidFill>
                <a:latin typeface="Palatino Linotype" panose="02040502050505030304" pitchFamily="18" charset="0"/>
              </a:rPr>
              <a:t>Учитель </a:t>
            </a:r>
            <a:r>
              <a:rPr lang="ru-RU" sz="2400" b="1" dirty="0" smtClean="0">
                <a:solidFill>
                  <a:srgbClr val="001132"/>
                </a:solidFill>
                <a:latin typeface="Palatino Linotype" panose="02040502050505030304" pitchFamily="18" charset="0"/>
              </a:rPr>
              <a:t>изобразительного искусства</a:t>
            </a:r>
            <a:endParaRPr lang="ru-RU" sz="2400" b="1" dirty="0" smtClean="0">
              <a:solidFill>
                <a:srgbClr val="001132"/>
              </a:solidFill>
              <a:latin typeface="Palatino Linotype" panose="0204050205050503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1132"/>
                </a:solidFill>
                <a:latin typeface="Palatino Linotype" panose="02040502050505030304" pitchFamily="18" charset="0"/>
              </a:rPr>
              <a:t>МБОУ СОШ №1 </a:t>
            </a:r>
            <a:endParaRPr lang="ru-RU" sz="2400" b="1" dirty="0" smtClean="0">
              <a:solidFill>
                <a:srgbClr val="001132"/>
              </a:solidFill>
              <a:latin typeface="Palatino Linotype" panose="0204050205050503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1132"/>
                </a:solidFill>
                <a:latin typeface="Palatino Linotype" panose="02040502050505030304" pitchFamily="18" charset="0"/>
              </a:rPr>
              <a:t>г</a:t>
            </a:r>
            <a:r>
              <a:rPr lang="ru-RU" sz="2400" b="1" dirty="0" smtClean="0">
                <a:solidFill>
                  <a:srgbClr val="001132"/>
                </a:solidFill>
                <a:latin typeface="Palatino Linotype" panose="02040502050505030304" pitchFamily="18" charset="0"/>
              </a:rPr>
              <a:t>. </a:t>
            </a:r>
            <a:r>
              <a:rPr lang="ru-RU" sz="2400" b="1" dirty="0" smtClean="0">
                <a:solidFill>
                  <a:srgbClr val="001132"/>
                </a:solidFill>
                <a:latin typeface="Palatino Linotype" panose="02040502050505030304" pitchFamily="18" charset="0"/>
              </a:rPr>
              <a:t>Дубна</a:t>
            </a:r>
            <a:endParaRPr lang="ru-RU" sz="2400" b="1" dirty="0">
              <a:solidFill>
                <a:srgbClr val="001132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2456587"/>
            <a:ext cx="1235337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001236"/>
                </a:solidFill>
                <a:latin typeface="Palatino Linotype" panose="02040502050505030304" pitchFamily="18" charset="0"/>
              </a:rPr>
              <a:t>«</a:t>
            </a:r>
            <a:r>
              <a:rPr lang="ru-RU" sz="5400" b="1" dirty="0" smtClean="0">
                <a:solidFill>
                  <a:srgbClr val="001236"/>
                </a:solidFill>
                <a:latin typeface="Palatino Linotype" panose="02040502050505030304" pitchFamily="18" charset="0"/>
              </a:rPr>
              <a:t>У меня это хорошо получается</a:t>
            </a:r>
            <a:r>
              <a:rPr lang="ru-RU" sz="5400" b="1" dirty="0" smtClean="0">
                <a:solidFill>
                  <a:srgbClr val="001236"/>
                </a:solidFill>
                <a:latin typeface="Palatino Linotype" panose="02040502050505030304" pitchFamily="18" charset="0"/>
              </a:rPr>
              <a:t>».</a:t>
            </a:r>
          </a:p>
          <a:p>
            <a:pPr algn="ctr"/>
            <a:r>
              <a:rPr lang="ru-RU" sz="5400" b="1" dirty="0" smtClean="0">
                <a:solidFill>
                  <a:srgbClr val="001132"/>
                </a:solidFill>
                <a:latin typeface="Palatino Linotype" panose="02040502050505030304" pitchFamily="18" charset="0"/>
              </a:rPr>
              <a:t>Из </a:t>
            </a:r>
            <a:r>
              <a:rPr lang="ru-RU" sz="5400" b="1" dirty="0" smtClean="0">
                <a:solidFill>
                  <a:srgbClr val="001132"/>
                </a:solidFill>
                <a:latin typeface="Palatino Linotype" panose="02040502050505030304" pitchFamily="18" charset="0"/>
              </a:rPr>
              <a:t>опыта работы</a:t>
            </a:r>
          </a:p>
          <a:p>
            <a:pPr algn="ctr"/>
            <a:endParaRPr lang="ru-RU" sz="5400" b="1" dirty="0">
              <a:solidFill>
                <a:srgbClr val="001236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20061" y="921905"/>
            <a:ext cx="6612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3600" b="1" dirty="0" smtClean="0">
                <a:solidFill>
                  <a:srgbClr val="001236"/>
                </a:solidFill>
                <a:latin typeface="Palatino Linotype" panose="02040502050505030304" pitchFamily="18" charset="0"/>
              </a:rPr>
              <a:t>Педагогический дебют-2018</a:t>
            </a:r>
            <a:endParaRPr lang="ru-RU" sz="3600" b="1" dirty="0">
              <a:solidFill>
                <a:srgbClr val="001236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6561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artisticGlowDiffused trans="48000"/>
                    </a14:imgEffect>
                    <a14:imgEffect>
                      <a14:colorTemperature colorTemp="5675"/>
                    </a14:imgEffect>
                    <a14:imgEffect>
                      <a14:saturation sat="117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ocuments\видеоролик\Новогодняя ёлочка 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49796" y="765005"/>
            <a:ext cx="6216816" cy="496825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Admin\Documents\видеоролик\ёлка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534572" y="402202"/>
            <a:ext cx="4264956" cy="605113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9756" y="6012577"/>
            <a:ext cx="72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1236"/>
                </a:solidFill>
                <a:latin typeface="Palatino Linotype" panose="02040502050505030304" pitchFamily="18" charset="0"/>
              </a:rPr>
              <a:t>Собираем Новогоднюю ёлочку!</a:t>
            </a:r>
            <a:endParaRPr lang="ru-RU" sz="3200" b="1" dirty="0" smtClean="0">
              <a:solidFill>
                <a:srgbClr val="001236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2268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1000"/>
            <a:lum/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artisticGlowDiffused trans="48000"/>
                    </a14:imgEffect>
                    <a14:imgEffect>
                      <a14:colorTemperature colorTemp="5675"/>
                    </a14:imgEffect>
                    <a14:imgEffect>
                      <a14:saturation sat="117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" y="188640"/>
            <a:ext cx="12188824" cy="9286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3600" b="1" dirty="0" smtClean="0">
                <a:solidFill>
                  <a:srgbClr val="001236"/>
                </a:solidFill>
                <a:latin typeface="Palatino Linotype" panose="02040502050505030304" pitchFamily="18" charset="0"/>
                <a:ea typeface="+mn-ea"/>
                <a:cs typeface="+mn-cs"/>
              </a:rPr>
              <a:t>Совместно-взаимодействующая  деятельность</a:t>
            </a:r>
            <a:r>
              <a:rPr lang="ru-RU" sz="4400" dirty="0" smtClean="0">
                <a:solidFill>
                  <a:srgbClr val="001236"/>
                </a:solidFill>
                <a:latin typeface="Palatino Linotype" panose="02040502050505030304" pitchFamily="18" charset="0"/>
              </a:rPr>
              <a:t/>
            </a:r>
            <a:br>
              <a:rPr lang="ru-RU" sz="4400" dirty="0" smtClean="0">
                <a:solidFill>
                  <a:srgbClr val="001236"/>
                </a:solidFill>
                <a:latin typeface="Palatino Linotype" panose="02040502050505030304" pitchFamily="18" charset="0"/>
              </a:rPr>
            </a:br>
            <a:endParaRPr lang="ru-RU" sz="4400" dirty="0" smtClean="0">
              <a:solidFill>
                <a:srgbClr val="001236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" name="Содержимое 2"/>
          <p:cNvSpPr txBox="1">
            <a:spLocks/>
          </p:cNvSpPr>
          <p:nvPr/>
        </p:nvSpPr>
        <p:spPr>
          <a:xfrm>
            <a:off x="98276" y="5733256"/>
            <a:ext cx="12188824" cy="11521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  <a:defRPr/>
            </a:pPr>
            <a:r>
              <a:rPr lang="ru-RU" sz="3200" b="1" dirty="0" smtClean="0">
                <a:solidFill>
                  <a:srgbClr val="001236"/>
                </a:solidFill>
                <a:latin typeface="Palatino Linotype" panose="02040502050505030304" pitchFamily="18" charset="0"/>
              </a:rPr>
              <a:t>Одновременная </a:t>
            </a:r>
            <a:r>
              <a:rPr lang="ru-RU" sz="3200" b="1" dirty="0" smtClean="0">
                <a:solidFill>
                  <a:srgbClr val="001236"/>
                </a:solidFill>
                <a:latin typeface="Palatino Linotype" panose="02040502050505030304" pitchFamily="18" charset="0"/>
              </a:rPr>
              <a:t>работа всех участников на одном </a:t>
            </a:r>
            <a:r>
              <a:rPr lang="ru-RU" sz="3200" b="1" dirty="0" smtClean="0">
                <a:solidFill>
                  <a:srgbClr val="001236"/>
                </a:solidFill>
                <a:latin typeface="Palatino Linotype" panose="02040502050505030304" pitchFamily="18" charset="0"/>
              </a:rPr>
              <a:t>листе </a:t>
            </a:r>
            <a:endParaRPr lang="ru-RU" sz="3200" b="1" dirty="0" smtClean="0">
              <a:solidFill>
                <a:srgbClr val="001236"/>
              </a:solidFill>
              <a:latin typeface="Palatino Linotype" panose="02040502050505030304" pitchFamily="18" charset="0"/>
            </a:endParaRPr>
          </a:p>
          <a:p>
            <a:pPr>
              <a:buFont typeface="Wingdings" panose="05000000000000000000" pitchFamily="2" charset="2"/>
              <a:buNone/>
              <a:defRPr/>
            </a:pPr>
            <a:r>
              <a:rPr lang="ru-RU" sz="3200" dirty="0" smtClean="0">
                <a:solidFill>
                  <a:srgbClr val="001236"/>
                </a:solidFill>
                <a:latin typeface="Palatino Linotype" panose="02040502050505030304" pitchFamily="18" charset="0"/>
              </a:rPr>
              <a:t> </a:t>
            </a:r>
            <a:endParaRPr lang="ru-RU" sz="3200" dirty="0" smtClean="0">
              <a:solidFill>
                <a:srgbClr val="001236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1764" y="1124744"/>
            <a:ext cx="114377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600" b="1" dirty="0" smtClean="0">
                <a:solidFill>
                  <a:srgbClr val="001236"/>
                </a:solidFill>
                <a:latin typeface="Palatino Linotype" panose="02040502050505030304" pitchFamily="18" charset="0"/>
              </a:rPr>
              <a:t>Достоинство: сотрудничество или сотворчество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3766" r="3766"/>
          <a:stretch/>
        </p:blipFill>
        <p:spPr>
          <a:xfrm>
            <a:off x="117748" y="2132856"/>
            <a:ext cx="4309595" cy="32306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193" name="Picture 1" descr="F:\Files\ВНЕУРОЧКА ФГОС\фото\кол.работа Зоопарк Подводный мир\P1220136.JPG"/>
          <p:cNvPicPr>
            <a:picLocks noChangeAspect="1" noChangeArrowheads="1"/>
          </p:cNvPicPr>
          <p:nvPr/>
        </p:nvPicPr>
        <p:blipFill>
          <a:blip r:embed="rId16" cstate="print"/>
          <a:srcRect l="30003"/>
          <a:stretch>
            <a:fillRect/>
          </a:stretch>
        </p:blipFill>
        <p:spPr bwMode="auto">
          <a:xfrm>
            <a:off x="4654252" y="2163740"/>
            <a:ext cx="3024336" cy="324051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194" name="Picture 2" descr="F:\Files\ВНЕУРОЧКА ФГОС\фото\кол.работа Зоопарк Подводный мир\P1220411.JPG"/>
          <p:cNvPicPr>
            <a:picLocks noChangeAspect="1" noChangeArrowheads="1"/>
          </p:cNvPicPr>
          <p:nvPr/>
        </p:nvPicPr>
        <p:blipFill>
          <a:blip r:embed="rId17" cstate="print"/>
          <a:srcRect l="6082" t="5406"/>
          <a:stretch>
            <a:fillRect/>
          </a:stretch>
        </p:blipFill>
        <p:spPr bwMode="auto">
          <a:xfrm>
            <a:off x="7894612" y="2218130"/>
            <a:ext cx="4176464" cy="315488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2300331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93812" y="1124744"/>
            <a:ext cx="1072919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endParaRPr lang="ru-RU" sz="3600" b="1" dirty="0" smtClean="0">
              <a:solidFill>
                <a:srgbClr val="001236"/>
              </a:solidFill>
              <a:latin typeface="Palatino Linotype" panose="0204050205050503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3600" b="1" dirty="0" smtClean="0">
                <a:solidFill>
                  <a:srgbClr val="001236"/>
                </a:solidFill>
                <a:latin typeface="Palatino Linotype" panose="02040502050505030304" pitchFamily="18" charset="0"/>
              </a:rPr>
              <a:t>место коллективной деятельности в тематическом плане и в структуре урока</a:t>
            </a:r>
            <a:r>
              <a:rPr lang="ru-RU" sz="3600" b="1" dirty="0" smtClean="0">
                <a:solidFill>
                  <a:srgbClr val="001236"/>
                </a:solidFill>
                <a:latin typeface="Palatino Linotype" panose="02040502050505030304" pitchFamily="18" charset="0"/>
              </a:rPr>
              <a:t>;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3600" b="1" dirty="0" smtClean="0">
              <a:solidFill>
                <a:srgbClr val="001236"/>
              </a:solidFill>
              <a:latin typeface="Palatino Linotype" panose="0204050205050503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3600" b="1" dirty="0" smtClean="0">
                <a:solidFill>
                  <a:srgbClr val="001236"/>
                </a:solidFill>
                <a:latin typeface="Palatino Linotype" panose="02040502050505030304" pitchFamily="18" charset="0"/>
              </a:rPr>
              <a:t>возрастные особенности учащихся</a:t>
            </a:r>
            <a:r>
              <a:rPr lang="ru-RU" sz="3600" b="1" dirty="0" smtClean="0">
                <a:solidFill>
                  <a:srgbClr val="001236"/>
                </a:solidFill>
                <a:latin typeface="Palatino Linotype" panose="02040502050505030304" pitchFamily="18" charset="0"/>
              </a:rPr>
              <a:t>;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3600" b="1" dirty="0" smtClean="0">
              <a:solidFill>
                <a:srgbClr val="001236"/>
              </a:solidFill>
              <a:latin typeface="Palatino Linotype" panose="0204050205050503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3600" b="1" dirty="0" smtClean="0">
                <a:solidFill>
                  <a:srgbClr val="001236"/>
                </a:solidFill>
                <a:latin typeface="Palatino Linotype" panose="02040502050505030304" pitchFamily="18" charset="0"/>
              </a:rPr>
              <a:t>посильность задания и доступность изобразительной технологии его </a:t>
            </a:r>
            <a:r>
              <a:rPr lang="ru-RU" sz="3600" b="1" dirty="0" smtClean="0">
                <a:solidFill>
                  <a:srgbClr val="001236"/>
                </a:solidFill>
                <a:latin typeface="Palatino Linotype" panose="02040502050505030304" pitchFamily="18" charset="0"/>
              </a:rPr>
              <a:t>выполнения</a:t>
            </a:r>
            <a:endParaRPr lang="ru-RU" sz="3600" b="1" dirty="0" smtClean="0">
              <a:solidFill>
                <a:srgbClr val="001236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16632"/>
            <a:ext cx="121888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solidFill>
                  <a:srgbClr val="001236"/>
                </a:solidFill>
                <a:latin typeface="Palatino Linotype" panose="02040502050505030304" pitchFamily="18" charset="0"/>
              </a:rPr>
              <a:t>При выборе коллективной изобразительной деятельности учитывается: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5780" y="2038196"/>
            <a:ext cx="1130525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dirty="0" smtClean="0">
                <a:solidFill>
                  <a:srgbClr val="001236"/>
                </a:solidFill>
                <a:latin typeface="Palatino Linotype" panose="02040502050505030304" pitchFamily="18" charset="0"/>
              </a:rPr>
              <a:t>Цель:  создание </a:t>
            </a:r>
            <a:r>
              <a:rPr lang="ru-RU" sz="3200" b="1" dirty="0" smtClean="0">
                <a:solidFill>
                  <a:srgbClr val="001236"/>
                </a:solidFill>
                <a:latin typeface="Palatino Linotype" panose="02040502050505030304" pitchFamily="18" charset="0"/>
              </a:rPr>
              <a:t>условий для позитивного общения  учащихся в школе и за </a:t>
            </a:r>
            <a:r>
              <a:rPr lang="ru-RU" sz="3200" b="1" dirty="0" smtClean="0">
                <a:solidFill>
                  <a:srgbClr val="001236"/>
                </a:solidFill>
                <a:latin typeface="Palatino Linotype" panose="02040502050505030304" pitchFamily="18" charset="0"/>
              </a:rPr>
              <a:t>её </a:t>
            </a:r>
            <a:r>
              <a:rPr lang="ru-RU" sz="3200" b="1" dirty="0" smtClean="0">
                <a:solidFill>
                  <a:srgbClr val="001236"/>
                </a:solidFill>
                <a:latin typeface="Palatino Linotype" panose="02040502050505030304" pitchFamily="18" charset="0"/>
              </a:rPr>
              <a:t>пределами, для проявления инициативы и самостоятельности, ответственности, искренности и открытости в реальных жизненных ситуациях, интереса к внеклассной деятельности на всех возрастных </a:t>
            </a:r>
            <a:r>
              <a:rPr lang="ru-RU" sz="3200" b="1" dirty="0" smtClean="0">
                <a:solidFill>
                  <a:srgbClr val="001236"/>
                </a:solidFill>
                <a:latin typeface="Palatino Linotype" panose="02040502050505030304" pitchFamily="18" charset="0"/>
              </a:rPr>
              <a:t>этапах </a:t>
            </a:r>
            <a:endParaRPr lang="ru-RU" sz="3200" b="1" dirty="0" smtClean="0">
              <a:solidFill>
                <a:srgbClr val="001236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1" y="188640"/>
            <a:ext cx="12188824" cy="9286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3600" b="1" dirty="0" smtClean="0">
                <a:solidFill>
                  <a:srgbClr val="001236"/>
                </a:solidFill>
                <a:latin typeface="Palatino Linotype" panose="02040502050505030304" pitchFamily="18" charset="0"/>
                <a:ea typeface="+mn-ea"/>
                <a:cs typeface="+mn-cs"/>
              </a:rPr>
              <a:t>Коллективная внеурочная деятельность по изобразительному искусству </a:t>
            </a:r>
            <a:r>
              <a:rPr lang="ru-RU" sz="4400" dirty="0" smtClean="0">
                <a:solidFill>
                  <a:srgbClr val="001236"/>
                </a:solidFill>
                <a:latin typeface="Palatino Linotype" panose="02040502050505030304" pitchFamily="18" charset="0"/>
              </a:rPr>
              <a:t/>
            </a:r>
            <a:br>
              <a:rPr lang="ru-RU" sz="4400" dirty="0" smtClean="0">
                <a:solidFill>
                  <a:srgbClr val="001236"/>
                </a:solidFill>
                <a:latin typeface="Palatino Linotype" panose="02040502050505030304" pitchFamily="18" charset="0"/>
              </a:rPr>
            </a:br>
            <a:endParaRPr lang="ru-RU" sz="4400" dirty="0" smtClean="0">
              <a:solidFill>
                <a:srgbClr val="001236"/>
              </a:solidFill>
              <a:latin typeface="Palatino Linotype" panose="02040502050505030304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9000"/>
            <a:lum/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artisticGlowDiffused trans="48000"/>
                    </a14:imgEffect>
                    <a14:imgEffect>
                      <a14:colorTemperature colorTemp="5675"/>
                    </a14:imgEffect>
                    <a14:imgEffect>
                      <a14:saturation sat="117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30116" y="260648"/>
            <a:ext cx="5006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1236"/>
                </a:solidFill>
                <a:latin typeface="Palatino Linotype" panose="02040502050505030304" pitchFamily="18" charset="0"/>
              </a:rPr>
              <a:t>Прогулки </a:t>
            </a:r>
            <a:endParaRPr lang="ru-RU" sz="3600" b="1" dirty="0">
              <a:solidFill>
                <a:srgbClr val="001236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7788" y="1124744"/>
            <a:ext cx="5400600" cy="40504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Прямоугольник 3"/>
          <p:cNvSpPr/>
          <p:nvPr/>
        </p:nvSpPr>
        <p:spPr>
          <a:xfrm>
            <a:off x="0" y="5445224"/>
            <a:ext cx="121888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1236"/>
                </a:solidFill>
                <a:latin typeface="Palatino Linotype" panose="02040502050505030304" pitchFamily="18" charset="0"/>
              </a:rPr>
              <a:t>Позволяют </a:t>
            </a:r>
            <a:r>
              <a:rPr lang="ru-RU" sz="3200" b="1" dirty="0" smtClean="0">
                <a:solidFill>
                  <a:srgbClr val="001236"/>
                </a:solidFill>
                <a:latin typeface="Palatino Linotype" panose="02040502050505030304" pitchFamily="18" charset="0"/>
              </a:rPr>
              <a:t>воспитанникам </a:t>
            </a:r>
            <a:r>
              <a:rPr lang="ru-RU" sz="3200" b="1" dirty="0" smtClean="0">
                <a:solidFill>
                  <a:srgbClr val="001236"/>
                </a:solidFill>
                <a:latin typeface="Palatino Linotype" panose="02040502050505030304" pitchFamily="18" charset="0"/>
              </a:rPr>
              <a:t>приобретать «</a:t>
            </a:r>
            <a:r>
              <a:rPr lang="ru-RU" sz="3200" b="1" dirty="0" err="1" smtClean="0">
                <a:solidFill>
                  <a:srgbClr val="001236"/>
                </a:solidFill>
                <a:latin typeface="Palatino Linotype" panose="02040502050505030304" pitchFamily="18" charset="0"/>
              </a:rPr>
              <a:t>насмотренность</a:t>
            </a:r>
            <a:r>
              <a:rPr lang="ru-RU" sz="3200" b="1" dirty="0" smtClean="0">
                <a:solidFill>
                  <a:srgbClr val="001236"/>
                </a:solidFill>
                <a:latin typeface="Palatino Linotype" panose="02040502050505030304" pitchFamily="18" charset="0"/>
              </a:rPr>
              <a:t>» - </a:t>
            </a:r>
            <a:r>
              <a:rPr lang="ru-RU" sz="3200" b="1" dirty="0" smtClean="0">
                <a:solidFill>
                  <a:srgbClr val="001236"/>
                </a:solidFill>
                <a:latin typeface="Palatino Linotype" panose="02040502050505030304" pitchFamily="18" charset="0"/>
              </a:rPr>
              <a:t>визуальный опыт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10436" y="1115362"/>
            <a:ext cx="5328592" cy="39964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1462341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64576" y="4149080"/>
            <a:ext cx="4398595" cy="243614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Прямоугольник 7"/>
          <p:cNvSpPr/>
          <p:nvPr/>
        </p:nvSpPr>
        <p:spPr>
          <a:xfrm>
            <a:off x="0" y="332656"/>
            <a:ext cx="74398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solidFill>
                  <a:srgbClr val="001236"/>
                </a:solidFill>
                <a:latin typeface="Palatino Linotype" panose="02040502050505030304" pitchFamily="18" charset="0"/>
              </a:rPr>
              <a:t>Посещение выставок, </a:t>
            </a:r>
            <a:r>
              <a:rPr lang="ru-RU" sz="3600" b="1" dirty="0" smtClean="0">
                <a:solidFill>
                  <a:srgbClr val="001236"/>
                </a:solidFill>
                <a:latin typeface="Palatino Linotype" panose="02040502050505030304" pitchFamily="18" charset="0"/>
              </a:rPr>
              <a:t>музеев</a:t>
            </a:r>
            <a:endParaRPr lang="ru-RU" sz="3600" b="1" dirty="0" smtClean="0">
              <a:solidFill>
                <a:srgbClr val="001236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5288340"/>
            <a:ext cx="74625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1236"/>
                </a:solidFill>
                <a:latin typeface="Palatino Linotype" panose="02040502050505030304" pitchFamily="18" charset="0"/>
              </a:rPr>
              <a:t>Участие в </a:t>
            </a:r>
            <a:r>
              <a:rPr lang="ru-RU" sz="3200" b="1" dirty="0" smtClean="0">
                <a:solidFill>
                  <a:srgbClr val="001236"/>
                </a:solidFill>
                <a:latin typeface="Palatino Linotype" panose="02040502050505030304" pitchFamily="18" charset="0"/>
              </a:rPr>
              <a:t>общешкольном проекте «Учимся видеть прекрасное</a:t>
            </a:r>
            <a:r>
              <a:rPr lang="ru-RU" sz="3200" b="1" dirty="0" smtClean="0">
                <a:solidFill>
                  <a:srgbClr val="001236"/>
                </a:solidFill>
                <a:latin typeface="Palatino Linotype" panose="02040502050505030304" pitchFamily="18" charset="0"/>
              </a:rPr>
              <a:t>»</a:t>
            </a:r>
            <a:endParaRPr lang="ru-RU" sz="3200" b="1" dirty="0" smtClean="0">
              <a:solidFill>
                <a:srgbClr val="001236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5123" name="Picture 3" descr="F:\Files\ВНЕКЛАССНАЯ РАБОТА\воспитательная работа\фото класса\5 класс\выставка художников 21 ноября 2012\P11703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5860" y="1124744"/>
            <a:ext cx="5040560" cy="37804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124" name="Picture 4" descr="F:\Files\ВНЕКЛАССНАЯ РАБОТА\воспитательная работа\фото класса\6 класс\Межд.выставка изо\P12306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62564" y="404664"/>
            <a:ext cx="4416224" cy="33121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849962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artisticGlowDiffused trans="48000"/>
                    </a14:imgEffect>
                    <a14:imgEffect>
                      <a14:colorTemperature colorTemp="5675"/>
                    </a14:imgEffect>
                    <a14:imgEffect>
                      <a14:saturation sat="117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38028" y="764704"/>
            <a:ext cx="7040033" cy="46805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Прямоугольник 4"/>
          <p:cNvSpPr/>
          <p:nvPr/>
        </p:nvSpPr>
        <p:spPr>
          <a:xfrm>
            <a:off x="4870276" y="0"/>
            <a:ext cx="19191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001236"/>
                </a:solidFill>
                <a:latin typeface="Palatino Linotype" panose="02040502050505030304" pitchFamily="18" charset="0"/>
              </a:rPr>
              <a:t>Пленэр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5445224"/>
            <a:ext cx="1218882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1236"/>
                </a:solidFill>
                <a:latin typeface="Palatino Linotype" panose="02040502050505030304" pitchFamily="18" charset="0"/>
              </a:rPr>
              <a:t>решает одну из основных задач курса </a:t>
            </a:r>
            <a:r>
              <a:rPr lang="ru-RU" sz="2800" b="1" dirty="0" smtClean="0">
                <a:solidFill>
                  <a:srgbClr val="001236"/>
                </a:solidFill>
                <a:latin typeface="Palatino Linotype" panose="02040502050505030304" pitchFamily="18" charset="0"/>
              </a:rPr>
              <a:t>ИЗО в школе - </a:t>
            </a:r>
            <a:r>
              <a:rPr lang="ru-RU" sz="2800" b="1" dirty="0" smtClean="0">
                <a:solidFill>
                  <a:srgbClr val="001236"/>
                </a:solidFill>
                <a:latin typeface="Palatino Linotype" panose="02040502050505030304" pitchFamily="18" charset="0"/>
              </a:rPr>
              <a:t>овладение средствами художественного изображения как способом развития умения видеть реальный мир</a:t>
            </a:r>
          </a:p>
        </p:txBody>
      </p:sp>
    </p:spTree>
    <p:extLst>
      <p:ext uri="{BB962C8B-B14F-4D97-AF65-F5344CB8AC3E}">
        <p14:creationId xmlns:p14="http://schemas.microsoft.com/office/powerpoint/2010/main" xmlns="" val="1934788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1844" y="2132856"/>
            <a:ext cx="10945216" cy="3960440"/>
          </a:xfrm>
        </p:spPr>
        <p:txBody>
          <a:bodyPr>
            <a:noAutofit/>
          </a:bodyPr>
          <a:lstStyle/>
          <a:p>
            <a:r>
              <a:rPr lang="ru-RU" sz="4000" dirty="0" smtClean="0">
                <a:latin typeface="Times New Roman"/>
                <a:ea typeface="Calibri"/>
              </a:rPr>
              <a:t>- активизируют </a:t>
            </a:r>
            <a:r>
              <a:rPr lang="ru-RU" sz="4000" dirty="0" smtClean="0">
                <a:latin typeface="Times New Roman"/>
                <a:ea typeface="Calibri"/>
              </a:rPr>
              <a:t>развитие </a:t>
            </a:r>
            <a:r>
              <a:rPr lang="ru-RU" sz="4000" dirty="0" smtClean="0">
                <a:latin typeface="Times New Roman"/>
                <a:ea typeface="Calibri"/>
              </a:rPr>
              <a:t>творческого </a:t>
            </a:r>
            <a:r>
              <a:rPr lang="ru-RU" sz="4000" dirty="0" smtClean="0">
                <a:latin typeface="Times New Roman"/>
                <a:ea typeface="Calibri"/>
              </a:rPr>
              <a:t>потенциала, </a:t>
            </a:r>
            <a:r>
              <a:rPr lang="ru-RU" sz="4000" dirty="0" smtClean="0">
                <a:latin typeface="Times New Roman"/>
                <a:ea typeface="Calibri"/>
              </a:rPr>
              <a:t/>
            </a:r>
            <a:br>
              <a:rPr lang="ru-RU" sz="4000" dirty="0" smtClean="0">
                <a:latin typeface="Times New Roman"/>
                <a:ea typeface="Calibri"/>
              </a:rPr>
            </a:br>
            <a:r>
              <a:rPr lang="ru-RU" sz="4000" dirty="0" smtClean="0">
                <a:latin typeface="Times New Roman"/>
                <a:ea typeface="Calibri"/>
              </a:rPr>
              <a:t>-формируют </a:t>
            </a:r>
            <a:r>
              <a:rPr lang="ru-RU" sz="4000" dirty="0" smtClean="0">
                <a:latin typeface="Times New Roman"/>
                <a:ea typeface="Calibri"/>
              </a:rPr>
              <a:t>и </a:t>
            </a:r>
            <a:r>
              <a:rPr lang="ru-RU" sz="4000" dirty="0" smtClean="0">
                <a:latin typeface="Times New Roman"/>
                <a:ea typeface="Calibri"/>
              </a:rPr>
              <a:t>совершенствуют </a:t>
            </a:r>
            <a:r>
              <a:rPr lang="ru-RU" sz="4000" dirty="0" smtClean="0">
                <a:latin typeface="Times New Roman"/>
                <a:ea typeface="Calibri"/>
              </a:rPr>
              <a:t>навыки совместной работы, </a:t>
            </a:r>
            <a:r>
              <a:rPr lang="ru-RU" sz="4000" dirty="0" smtClean="0">
                <a:latin typeface="Times New Roman"/>
                <a:ea typeface="Calibri"/>
              </a:rPr>
              <a:t/>
            </a:r>
            <a:br>
              <a:rPr lang="ru-RU" sz="4000" dirty="0" smtClean="0">
                <a:latin typeface="Times New Roman"/>
                <a:ea typeface="Calibri"/>
              </a:rPr>
            </a:br>
            <a:r>
              <a:rPr lang="ru-RU" sz="4000" dirty="0" smtClean="0">
                <a:latin typeface="Times New Roman"/>
                <a:ea typeface="Calibri"/>
              </a:rPr>
              <a:t>- развивают </a:t>
            </a:r>
            <a:r>
              <a:rPr lang="ru-RU" sz="4000" dirty="0" smtClean="0">
                <a:latin typeface="Times New Roman"/>
                <a:ea typeface="Calibri"/>
              </a:rPr>
              <a:t>потребность в эстетическом общении и интерес к изобразительному </a:t>
            </a:r>
            <a:r>
              <a:rPr lang="ru-RU" sz="4000" dirty="0" smtClean="0">
                <a:latin typeface="Times New Roman"/>
                <a:ea typeface="Calibri"/>
              </a:rPr>
              <a:t>искусству</a:t>
            </a:r>
            <a:endParaRPr lang="ru-RU" sz="4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81844" y="776685"/>
            <a:ext cx="10512862" cy="1500187"/>
          </a:xfrm>
        </p:spPr>
        <p:txBody>
          <a:bodyPr/>
          <a:lstStyle/>
          <a:p>
            <a:pPr algn="ctr"/>
            <a:r>
              <a:rPr lang="ru-RU" sz="3600" b="1" dirty="0" smtClean="0">
                <a:solidFill>
                  <a:srgbClr val="001236"/>
                </a:solidFill>
                <a:latin typeface="Palatino Linotype" panose="02040502050505030304" pitchFamily="18" charset="0"/>
              </a:rPr>
              <a:t>Коллективные формы работы на уроках ИЗО и внеклассной </a:t>
            </a:r>
            <a:r>
              <a:rPr lang="ru-RU" sz="3600" b="1" dirty="0" smtClean="0">
                <a:solidFill>
                  <a:srgbClr val="001236"/>
                </a:solidFill>
                <a:latin typeface="Palatino Linotype" panose="02040502050505030304" pitchFamily="18" charset="0"/>
              </a:rPr>
              <a:t>деятельности:</a:t>
            </a:r>
            <a:endParaRPr lang="ru-RU" sz="3600" b="1" dirty="0" smtClean="0">
              <a:solidFill>
                <a:srgbClr val="001236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28492" y="0"/>
            <a:ext cx="61622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1132"/>
                </a:solidFill>
                <a:latin typeface="Palatino Linotype" panose="02040502050505030304" pitchFamily="18" charset="0"/>
              </a:rPr>
              <a:t>У меня это хорошо получается…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21804" y="1196752"/>
            <a:ext cx="1094521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001236"/>
                </a:solidFill>
                <a:latin typeface="Palatino Linotype" panose="02040502050505030304" pitchFamily="18" charset="0"/>
              </a:rPr>
              <a:t>«Когда мы занимаемся творчеством, наше сердце раскрывается и переливается цветами радости и счастья</a:t>
            </a:r>
            <a:r>
              <a:rPr lang="ru-RU" sz="4800" b="1" i="1" dirty="0" smtClean="0">
                <a:solidFill>
                  <a:srgbClr val="001236"/>
                </a:solidFill>
                <a:latin typeface="Palatino Linotype" panose="02040502050505030304" pitchFamily="18" charset="0"/>
              </a:rPr>
              <a:t>» </a:t>
            </a:r>
          </a:p>
          <a:p>
            <a:pPr algn="r"/>
            <a:r>
              <a:rPr lang="ru-RU" sz="4800" b="1" i="1" dirty="0" smtClean="0">
                <a:solidFill>
                  <a:srgbClr val="001236"/>
                </a:solidFill>
                <a:latin typeface="Palatino Linotype" panose="02040502050505030304" pitchFamily="18" charset="0"/>
              </a:rPr>
              <a:t>Анна </a:t>
            </a:r>
            <a:r>
              <a:rPr lang="ru-RU" sz="4800" b="1" i="1" dirty="0" err="1" smtClean="0">
                <a:solidFill>
                  <a:srgbClr val="001236"/>
                </a:solidFill>
                <a:latin typeface="Palatino Linotype" panose="02040502050505030304" pitchFamily="18" charset="0"/>
              </a:rPr>
              <a:t>Байкова</a:t>
            </a:r>
            <a:r>
              <a:rPr lang="ru-RU" sz="4800" b="1" i="1" dirty="0" smtClean="0">
                <a:solidFill>
                  <a:srgbClr val="001236"/>
                </a:solidFill>
                <a:latin typeface="Palatino Linotype" panose="02040502050505030304" pitchFamily="18" charset="0"/>
              </a:rPr>
              <a:t> </a:t>
            </a:r>
            <a:endParaRPr lang="ru-RU" sz="4800" b="1" i="1" dirty="0" smtClean="0">
              <a:solidFill>
                <a:srgbClr val="001236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1677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1000"/>
                    </a14:imgEffect>
                    <a14:imgEffect>
                      <a14:brightnessContrast bright="19000" contras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22604" y="332656"/>
            <a:ext cx="4104456" cy="615668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Box 4"/>
          <p:cNvSpPr txBox="1"/>
          <p:nvPr/>
        </p:nvSpPr>
        <p:spPr>
          <a:xfrm>
            <a:off x="693812" y="1618922"/>
            <a:ext cx="724654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1236"/>
                </a:solidFill>
                <a:latin typeface="Palatino Linotype" panose="02040502050505030304" pitchFamily="18" charset="0"/>
              </a:rPr>
              <a:t>Образование:  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001236"/>
                </a:solidFill>
                <a:latin typeface="Palatino Linotype" panose="02040502050505030304" pitchFamily="18" charset="0"/>
              </a:rPr>
              <a:t>МГУТУ, высшее, специальность</a:t>
            </a:r>
            <a:r>
              <a:rPr lang="ru-RU" sz="2800" dirty="0" smtClean="0">
                <a:solidFill>
                  <a:srgbClr val="001236"/>
                </a:solidFill>
                <a:latin typeface="Palatino Linotype" panose="02040502050505030304" pitchFamily="18" charset="0"/>
              </a:rPr>
              <a:t> </a:t>
            </a:r>
            <a:r>
              <a:rPr lang="ru-RU" sz="2800" dirty="0" smtClean="0">
                <a:solidFill>
                  <a:srgbClr val="001236"/>
                </a:solidFill>
                <a:latin typeface="Palatino Linotype" panose="02040502050505030304" pitchFamily="18" charset="0"/>
              </a:rPr>
              <a:t>графический дизайн.</a:t>
            </a:r>
            <a:endParaRPr lang="ru-RU" sz="2800" dirty="0" smtClean="0">
              <a:solidFill>
                <a:srgbClr val="001236"/>
              </a:solidFill>
              <a:latin typeface="Palatino Linotype" panose="02040502050505030304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001236"/>
                </a:solidFill>
                <a:latin typeface="Palatino Linotype" panose="02040502050505030304" pitchFamily="18" charset="0"/>
              </a:rPr>
              <a:t>МИСАО,  п</a:t>
            </a:r>
            <a:r>
              <a:rPr lang="ru-RU" sz="2800" dirty="0" smtClean="0">
                <a:solidFill>
                  <a:srgbClr val="001236"/>
                </a:solidFill>
                <a:latin typeface="Palatino Linotype" panose="02040502050505030304" pitchFamily="18" charset="0"/>
              </a:rPr>
              <a:t>рофессиональная</a:t>
            </a:r>
            <a:r>
              <a:rPr lang="ru-RU" sz="2800" dirty="0" smtClean="0">
                <a:solidFill>
                  <a:srgbClr val="001236"/>
                </a:solidFill>
                <a:latin typeface="Palatino Linotype" panose="02040502050505030304" pitchFamily="18" charset="0"/>
              </a:rPr>
              <a:t> </a:t>
            </a:r>
            <a:r>
              <a:rPr lang="ru-RU" sz="2800" dirty="0" smtClean="0">
                <a:solidFill>
                  <a:srgbClr val="001236"/>
                </a:solidFill>
                <a:latin typeface="Palatino Linotype" panose="02040502050505030304" pitchFamily="18" charset="0"/>
              </a:rPr>
              <a:t>переподготовка.</a:t>
            </a:r>
            <a:endParaRPr lang="ru-RU" sz="2800" dirty="0" smtClean="0">
              <a:solidFill>
                <a:srgbClr val="001236"/>
              </a:solidFill>
              <a:latin typeface="Palatino Linotype" panose="02040502050505030304" pitchFamily="18" charset="0"/>
            </a:endParaRPr>
          </a:p>
          <a:p>
            <a:r>
              <a:rPr lang="ru-RU" sz="2800" b="1" dirty="0" smtClean="0">
                <a:solidFill>
                  <a:srgbClr val="001236"/>
                </a:solidFill>
                <a:latin typeface="Palatino Linotype" panose="02040502050505030304" pitchFamily="18" charset="0"/>
              </a:rPr>
              <a:t>Опыт </a:t>
            </a:r>
            <a:r>
              <a:rPr lang="ru-RU" sz="2800" b="1" dirty="0" smtClean="0">
                <a:solidFill>
                  <a:srgbClr val="001236"/>
                </a:solidFill>
                <a:latin typeface="Palatino Linotype" panose="02040502050505030304" pitchFamily="18" charset="0"/>
              </a:rPr>
              <a:t>работы педагогом </a:t>
            </a:r>
            <a:r>
              <a:rPr lang="ru-RU" sz="2800" dirty="0" smtClean="0">
                <a:solidFill>
                  <a:srgbClr val="001236"/>
                </a:solidFill>
                <a:latin typeface="Palatino Linotype" panose="02040502050505030304" pitchFamily="18" charset="0"/>
              </a:rPr>
              <a:t>- 1 </a:t>
            </a:r>
            <a:r>
              <a:rPr lang="ru-RU" sz="2800" dirty="0" smtClean="0">
                <a:solidFill>
                  <a:srgbClr val="001236"/>
                </a:solidFill>
                <a:latin typeface="Palatino Linotype" panose="02040502050505030304" pitchFamily="18" charset="0"/>
              </a:rPr>
              <a:t>год.</a:t>
            </a:r>
            <a:endParaRPr lang="ru-RU" sz="2800" dirty="0" smtClean="0">
              <a:solidFill>
                <a:srgbClr val="001236"/>
              </a:solidFill>
              <a:latin typeface="Palatino Linotype" panose="02040502050505030304" pitchFamily="18" charset="0"/>
            </a:endParaRPr>
          </a:p>
          <a:p>
            <a:r>
              <a:rPr lang="ru-RU" sz="2800" b="1" dirty="0" smtClean="0">
                <a:solidFill>
                  <a:srgbClr val="001236"/>
                </a:solidFill>
                <a:latin typeface="Palatino Linotype" panose="02040502050505030304" pitchFamily="18" charset="0"/>
              </a:rPr>
              <a:t>Область работы:</a:t>
            </a:r>
            <a:r>
              <a:rPr lang="ru-RU" sz="2800" dirty="0" smtClean="0">
                <a:solidFill>
                  <a:srgbClr val="001236"/>
                </a:solidFill>
                <a:latin typeface="Palatino Linotype" panose="02040502050505030304" pitchFamily="18" charset="0"/>
              </a:rPr>
              <a:t>  </a:t>
            </a:r>
            <a:r>
              <a:rPr lang="ru-RU" sz="2800" dirty="0" smtClean="0">
                <a:solidFill>
                  <a:srgbClr val="001236"/>
                </a:solidFill>
                <a:latin typeface="Palatino Linotype" panose="02040502050505030304" pitchFamily="18" charset="0"/>
              </a:rPr>
              <a:t>изобразительное </a:t>
            </a:r>
            <a:r>
              <a:rPr lang="ru-RU" sz="2800" dirty="0" smtClean="0">
                <a:solidFill>
                  <a:srgbClr val="001236"/>
                </a:solidFill>
                <a:latin typeface="Palatino Linotype" panose="02040502050505030304" pitchFamily="18" charset="0"/>
              </a:rPr>
              <a:t>искусство.</a:t>
            </a:r>
          </a:p>
          <a:p>
            <a:r>
              <a:rPr lang="ru-RU" sz="2800" b="1" dirty="0" smtClean="0">
                <a:solidFill>
                  <a:srgbClr val="001236"/>
                </a:solidFill>
                <a:latin typeface="Palatino Linotype" panose="02040502050505030304" pitchFamily="18" charset="0"/>
              </a:rPr>
              <a:t>Увлечения: </a:t>
            </a:r>
            <a:endParaRPr lang="ru-RU" sz="2800" b="1" dirty="0" smtClean="0">
              <a:solidFill>
                <a:srgbClr val="001236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40" y="332656"/>
            <a:ext cx="75985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001236"/>
                </a:solidFill>
                <a:latin typeface="Palatino Linotype" panose="02040502050505030304" pitchFamily="18" charset="0"/>
              </a:rPr>
              <a:t>Давайте познакомимся!</a:t>
            </a:r>
            <a:endParaRPr lang="ru-RU" sz="4800" b="1" dirty="0">
              <a:solidFill>
                <a:srgbClr val="001236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9743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artisticGlowDiffused trans="48000"/>
                    </a14:imgEffect>
                    <a14:imgEffect>
                      <a14:colorTemperature colorTemp="5675"/>
                    </a14:imgEffect>
                    <a14:imgEffect>
                      <a14:saturation sat="117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7982" y="1556792"/>
            <a:ext cx="10512862" cy="503237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600" b="1" dirty="0" smtClean="0">
                <a:solidFill>
                  <a:srgbClr val="001236"/>
                </a:solidFill>
                <a:latin typeface="Palatino Linotype" panose="02040502050505030304" pitchFamily="18" charset="0"/>
              </a:rPr>
              <a:t>Результаты: </a:t>
            </a:r>
          </a:p>
          <a:p>
            <a:pPr algn="just"/>
            <a:r>
              <a:rPr lang="ru-RU" sz="3200" b="1" dirty="0" smtClean="0">
                <a:solidFill>
                  <a:srgbClr val="001236"/>
                </a:solidFill>
                <a:latin typeface="Palatino Linotype" panose="02040502050505030304" pitchFamily="18" charset="0"/>
              </a:rPr>
              <a:t>Личностные: формирование коммуникативной компетентности в общении и сотрудничестве со сверстниками, взрослыми в процессе образовательной, творческой </a:t>
            </a:r>
            <a:r>
              <a:rPr lang="ru-RU" sz="3200" b="1" dirty="0" smtClean="0">
                <a:solidFill>
                  <a:srgbClr val="001236"/>
                </a:solidFill>
                <a:latin typeface="Palatino Linotype" panose="02040502050505030304" pitchFamily="18" charset="0"/>
              </a:rPr>
              <a:t>деятельности.</a:t>
            </a:r>
          </a:p>
          <a:p>
            <a:pPr algn="just">
              <a:buNone/>
            </a:pPr>
            <a:endParaRPr lang="ru-RU" sz="3200" b="1" dirty="0" smtClean="0">
              <a:solidFill>
                <a:srgbClr val="001236"/>
              </a:solidFill>
              <a:latin typeface="Palatino Linotype" panose="02040502050505030304" pitchFamily="18" charset="0"/>
            </a:endParaRPr>
          </a:p>
          <a:p>
            <a:pPr algn="just"/>
            <a:r>
              <a:rPr lang="ru-RU" sz="3200" b="1" dirty="0" err="1" smtClean="0">
                <a:solidFill>
                  <a:srgbClr val="001236"/>
                </a:solidFill>
                <a:latin typeface="Palatino Linotype" panose="02040502050505030304" pitchFamily="18" charset="0"/>
              </a:rPr>
              <a:t>Метапредметные</a:t>
            </a:r>
            <a:r>
              <a:rPr lang="ru-RU" sz="3200" b="1" dirty="0" smtClean="0">
                <a:solidFill>
                  <a:srgbClr val="001236"/>
                </a:solidFill>
                <a:latin typeface="Palatino Linotype" panose="02040502050505030304" pitchFamily="18" charset="0"/>
              </a:rPr>
              <a:t>: умение организовать учебное сотрудничество и совместную деятельность с учителем и сверстниками; работать индивидуально и в </a:t>
            </a:r>
            <a:r>
              <a:rPr lang="ru-RU" sz="3200" b="1" dirty="0" smtClean="0">
                <a:solidFill>
                  <a:srgbClr val="001236"/>
                </a:solidFill>
                <a:latin typeface="Palatino Linotype" panose="02040502050505030304" pitchFamily="18" charset="0"/>
              </a:rPr>
              <a:t>группе.</a:t>
            </a:r>
            <a:endParaRPr lang="ru-RU" sz="3200" b="1" dirty="0" smtClean="0">
              <a:solidFill>
                <a:srgbClr val="001236"/>
              </a:solidFill>
              <a:latin typeface="Palatino Linotype" panose="02040502050505030304" pitchFamily="18" charset="0"/>
            </a:endParaRPr>
          </a:p>
          <a:p>
            <a:endParaRPr lang="ru-RU" dirty="0"/>
          </a:p>
        </p:txBody>
      </p:sp>
      <p:sp>
        <p:nvSpPr>
          <p:cNvPr id="4" name="Заголовок 3"/>
          <p:cNvSpPr txBox="1">
            <a:spLocks noGrp="1"/>
          </p:cNvSpPr>
          <p:nvPr>
            <p:ph type="title"/>
          </p:nvPr>
        </p:nvSpPr>
        <p:spPr>
          <a:xfrm>
            <a:off x="-242292" y="188640"/>
            <a:ext cx="10512862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1236"/>
                </a:solidFill>
                <a:latin typeface="Palatino Linotype" panose="02040502050505030304" pitchFamily="18" charset="0"/>
                <a:ea typeface="+mn-ea"/>
                <a:cs typeface="+mn-cs"/>
              </a:rPr>
              <a:t>ФГОС </a:t>
            </a:r>
            <a:r>
              <a:rPr lang="ru-RU" sz="3600" b="1" dirty="0" smtClean="0">
                <a:solidFill>
                  <a:srgbClr val="001236"/>
                </a:solidFill>
                <a:latin typeface="Palatino Linotype" panose="02040502050505030304" pitchFamily="18" charset="0"/>
                <a:ea typeface="+mn-ea"/>
                <a:cs typeface="+mn-cs"/>
              </a:rPr>
              <a:t>на занятиях по </a:t>
            </a:r>
            <a:r>
              <a:rPr lang="ru-RU" sz="3600" b="1" dirty="0" smtClean="0">
                <a:solidFill>
                  <a:srgbClr val="001236"/>
                </a:solidFill>
                <a:latin typeface="Palatino Linotype" panose="02040502050505030304" pitchFamily="18" charset="0"/>
                <a:ea typeface="+mn-ea"/>
                <a:cs typeface="+mn-cs"/>
              </a:rPr>
              <a:t>изобразительному </a:t>
            </a:r>
            <a:r>
              <a:rPr lang="ru-RU" sz="3600" b="1" dirty="0" smtClean="0">
                <a:solidFill>
                  <a:srgbClr val="001236"/>
                </a:solidFill>
                <a:latin typeface="Palatino Linotype" panose="02040502050505030304" pitchFamily="18" charset="0"/>
                <a:ea typeface="+mn-ea"/>
                <a:cs typeface="+mn-cs"/>
              </a:rPr>
              <a:t>искусству</a:t>
            </a:r>
            <a:endParaRPr lang="ru-RU" sz="3600" b="1" dirty="0">
              <a:solidFill>
                <a:srgbClr val="001236"/>
              </a:solidFill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pic>
        <p:nvPicPr>
          <p:cNvPr id="1026" name="Picture 2" descr="https://lik-uspeh.com/wp-content/uploads/2018/07/xfx-1024x576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470676" y="260648"/>
            <a:ext cx="3456384" cy="19442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artisticGlowDiffused trans="48000"/>
                    </a14:imgEffect>
                    <a14:imgEffect>
                      <a14:colorTemperature colorTemp="5675"/>
                    </a14:imgEffect>
                    <a14:imgEffect>
                      <a14:saturation sat="117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22004" y="260648"/>
            <a:ext cx="7056784" cy="467512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Прямоугольник 5"/>
          <p:cNvSpPr/>
          <p:nvPr/>
        </p:nvSpPr>
        <p:spPr>
          <a:xfrm>
            <a:off x="189757" y="5013176"/>
            <a:ext cx="1173730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1236"/>
                </a:solidFill>
                <a:latin typeface="Palatino Linotype" panose="02040502050505030304" pitchFamily="18" charset="0"/>
              </a:rPr>
              <a:t>Совместная эстетическая деятельность способствует </a:t>
            </a:r>
            <a:r>
              <a:rPr lang="ru-RU" sz="2800" b="1" dirty="0" smtClean="0">
                <a:solidFill>
                  <a:srgbClr val="001236"/>
                </a:solidFill>
                <a:latin typeface="Palatino Linotype" panose="02040502050505030304" pitchFamily="18" charset="0"/>
              </a:rPr>
              <a:t>формированию  </a:t>
            </a:r>
            <a:r>
              <a:rPr lang="ru-RU" sz="2800" b="1" dirty="0" smtClean="0">
                <a:solidFill>
                  <a:srgbClr val="001236"/>
                </a:solidFill>
                <a:latin typeface="Palatino Linotype" panose="02040502050505030304" pitchFamily="18" charset="0"/>
              </a:rPr>
              <a:t>положительных </a:t>
            </a:r>
            <a:r>
              <a:rPr lang="ru-RU" sz="2800" b="1" dirty="0" smtClean="0">
                <a:solidFill>
                  <a:srgbClr val="001236"/>
                </a:solidFill>
                <a:latin typeface="Palatino Linotype" panose="02040502050505030304" pitchFamily="18" charset="0"/>
              </a:rPr>
              <a:t>взаимоотношений, </a:t>
            </a:r>
            <a:r>
              <a:rPr lang="ru-RU" sz="2800" b="1" dirty="0" smtClean="0">
                <a:solidFill>
                  <a:srgbClr val="001236"/>
                </a:solidFill>
                <a:latin typeface="Palatino Linotype" panose="02040502050505030304" pitchFamily="18" charset="0"/>
              </a:rPr>
              <a:t>умения сотрудничать, понимать и ценить художественное творчество </a:t>
            </a:r>
            <a:r>
              <a:rPr lang="ru-RU" sz="2800" b="1" dirty="0" smtClean="0">
                <a:solidFill>
                  <a:srgbClr val="001236"/>
                </a:solidFill>
                <a:latin typeface="Palatino Linotype" panose="02040502050505030304" pitchFamily="18" charset="0"/>
              </a:rPr>
              <a:t>других</a:t>
            </a:r>
            <a:endParaRPr lang="ru-RU" sz="2800" b="1" dirty="0" smtClean="0">
              <a:solidFill>
                <a:srgbClr val="001236"/>
              </a:solidFill>
              <a:latin typeface="Palatino Linotype" panose="0204050205050503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4000"/>
            <a:lum/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artisticGlowDiffused trans="48000"/>
                    </a14:imgEffect>
                    <a14:imgEffect>
                      <a14:colorTemperature colorTemp="5675"/>
                    </a14:imgEffect>
                    <a14:imgEffect>
                      <a14:saturation sat="117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61964" y="0"/>
            <a:ext cx="82054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1132"/>
                </a:solidFill>
                <a:latin typeface="Palatino Linotype" panose="02040502050505030304" pitchFamily="18" charset="0"/>
              </a:rPr>
              <a:t>У </a:t>
            </a:r>
            <a:r>
              <a:rPr lang="ru-RU" sz="2800" b="1" dirty="0">
                <a:solidFill>
                  <a:srgbClr val="001132"/>
                </a:solidFill>
                <a:latin typeface="Palatino Linotype" panose="02040502050505030304" pitchFamily="18" charset="0"/>
              </a:rPr>
              <a:t>меня это хорошо </a:t>
            </a:r>
            <a:r>
              <a:rPr lang="ru-RU" sz="2800" b="1" dirty="0" smtClean="0">
                <a:solidFill>
                  <a:srgbClr val="001132"/>
                </a:solidFill>
                <a:latin typeface="Palatino Linotype" panose="02040502050505030304" pitchFamily="18" charset="0"/>
              </a:rPr>
              <a:t>получается…</a:t>
            </a:r>
            <a:endParaRPr lang="ru-RU" sz="2800" b="1" dirty="0">
              <a:solidFill>
                <a:srgbClr val="001132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20688"/>
            <a:ext cx="120792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1236"/>
                </a:solidFill>
                <a:latin typeface="Palatino Linotype" panose="02040502050505030304" pitchFamily="18" charset="0"/>
              </a:rPr>
              <a:t>Коллективные формы работы на уроках </a:t>
            </a:r>
            <a:r>
              <a:rPr lang="ru-RU" sz="3600" b="1" dirty="0" smtClean="0">
                <a:solidFill>
                  <a:srgbClr val="001236"/>
                </a:solidFill>
                <a:latin typeface="Palatino Linotype" panose="02040502050505030304" pitchFamily="18" charset="0"/>
              </a:rPr>
              <a:t>ИЗО и внеклассной деятельности</a:t>
            </a:r>
            <a:endParaRPr lang="ru-RU" sz="2000" dirty="0">
              <a:solidFill>
                <a:srgbClr val="001236"/>
              </a:solidFill>
              <a:latin typeface="Palatino Linotype" panose="02040502050505030304" pitchFamily="18" charset="0"/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2133972" y="1944800"/>
          <a:ext cx="8125883" cy="4292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</p:spTree>
    <p:extLst>
      <p:ext uri="{BB962C8B-B14F-4D97-AF65-F5344CB8AC3E}">
        <p14:creationId xmlns:p14="http://schemas.microsoft.com/office/powerpoint/2010/main" xmlns="" val="1923816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16632"/>
            <a:ext cx="12188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1236"/>
                </a:solidFill>
                <a:latin typeface="Palatino Linotype" panose="02040502050505030304" pitchFamily="18" charset="0"/>
              </a:rPr>
              <a:t>Совместно-индивидуальная деятельность</a:t>
            </a:r>
            <a:endParaRPr lang="ru-RU" sz="3600" b="1" dirty="0">
              <a:solidFill>
                <a:srgbClr val="001236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" name="Содержимое 2"/>
          <p:cNvSpPr txBox="1">
            <a:spLocks/>
          </p:cNvSpPr>
          <p:nvPr/>
        </p:nvSpPr>
        <p:spPr>
          <a:xfrm>
            <a:off x="405780" y="836712"/>
            <a:ext cx="6624736" cy="44167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  <a:defRPr/>
            </a:pPr>
            <a:r>
              <a:rPr lang="ru-RU" sz="3600" b="1" dirty="0" smtClean="0">
                <a:solidFill>
                  <a:srgbClr val="001236"/>
                </a:solidFill>
                <a:latin typeface="Palatino Linotype" panose="02040502050505030304" pitchFamily="18" charset="0"/>
              </a:rPr>
              <a:t>Этапы: </a:t>
            </a:r>
          </a:p>
          <a:p>
            <a:pPr marL="0" indent="0">
              <a:lnSpc>
                <a:spcPct val="100000"/>
              </a:lnSpc>
              <a:defRPr/>
            </a:pPr>
            <a:r>
              <a:rPr lang="ru-RU" sz="3600" b="1" dirty="0" smtClean="0">
                <a:solidFill>
                  <a:srgbClr val="001236"/>
                </a:solidFill>
                <a:latin typeface="Palatino Linotype" panose="02040502050505030304" pitchFamily="18" charset="0"/>
              </a:rPr>
              <a:t>к</a:t>
            </a:r>
            <a:r>
              <a:rPr lang="ru-RU" sz="3600" b="1" dirty="0" smtClean="0">
                <a:solidFill>
                  <a:srgbClr val="001236"/>
                </a:solidFill>
                <a:latin typeface="Palatino Linotype" panose="02040502050505030304" pitchFamily="18" charset="0"/>
              </a:rPr>
              <a:t>омпозиция </a:t>
            </a:r>
            <a:r>
              <a:rPr lang="ru-RU" sz="3600" b="1" dirty="0" smtClean="0">
                <a:solidFill>
                  <a:srgbClr val="001236"/>
                </a:solidFill>
                <a:latin typeface="Palatino Linotype" panose="02040502050505030304" pitchFamily="18" charset="0"/>
              </a:rPr>
              <a:t>продумывается </a:t>
            </a:r>
            <a:r>
              <a:rPr lang="ru-RU" sz="3600" b="1" dirty="0" smtClean="0">
                <a:solidFill>
                  <a:srgbClr val="001236"/>
                </a:solidFill>
                <a:latin typeface="Palatino Linotype" panose="02040502050505030304" pitchFamily="18" charset="0"/>
              </a:rPr>
              <a:t>заранее,</a:t>
            </a:r>
            <a:endParaRPr lang="ru-RU" sz="3600" b="1" dirty="0" smtClean="0">
              <a:solidFill>
                <a:srgbClr val="001236"/>
              </a:solidFill>
              <a:latin typeface="Palatino Linotype" panose="02040502050505030304" pitchFamily="18" charset="0"/>
            </a:endParaRPr>
          </a:p>
          <a:p>
            <a:pPr marL="0" indent="0">
              <a:lnSpc>
                <a:spcPct val="100000"/>
              </a:lnSpc>
              <a:defRPr/>
            </a:pPr>
            <a:r>
              <a:rPr lang="ru-RU" sz="3600" b="1" dirty="0" smtClean="0">
                <a:solidFill>
                  <a:srgbClr val="001236"/>
                </a:solidFill>
                <a:latin typeface="Palatino Linotype" panose="02040502050505030304" pitchFamily="18" charset="0"/>
              </a:rPr>
              <a:t>в</a:t>
            </a:r>
            <a:r>
              <a:rPr lang="ru-RU" sz="3600" b="1" dirty="0" smtClean="0">
                <a:solidFill>
                  <a:srgbClr val="001236"/>
                </a:solidFill>
                <a:latin typeface="Palatino Linotype" panose="02040502050505030304" pitchFamily="18" charset="0"/>
              </a:rPr>
              <a:t>ыбор </a:t>
            </a:r>
            <a:r>
              <a:rPr lang="ru-RU" sz="3600" b="1" dirty="0" smtClean="0">
                <a:solidFill>
                  <a:srgbClr val="001236"/>
                </a:solidFill>
                <a:latin typeface="Palatino Linotype" panose="02040502050505030304" pitchFamily="18" charset="0"/>
              </a:rPr>
              <a:t>единого </a:t>
            </a:r>
            <a:r>
              <a:rPr lang="ru-RU" sz="3600" b="1" dirty="0" smtClean="0">
                <a:solidFill>
                  <a:srgbClr val="001236"/>
                </a:solidFill>
                <a:latin typeface="Palatino Linotype" panose="02040502050505030304" pitchFamily="18" charset="0"/>
              </a:rPr>
              <a:t>материала,</a:t>
            </a:r>
            <a:endParaRPr lang="ru-RU" sz="3600" b="1" dirty="0" smtClean="0">
              <a:solidFill>
                <a:srgbClr val="001236"/>
              </a:solidFill>
              <a:latin typeface="Palatino Linotype" panose="02040502050505030304" pitchFamily="18" charset="0"/>
            </a:endParaRPr>
          </a:p>
          <a:p>
            <a:pPr marL="0" indent="0">
              <a:lnSpc>
                <a:spcPct val="100000"/>
              </a:lnSpc>
              <a:defRPr/>
            </a:pPr>
            <a:r>
              <a:rPr lang="ru-RU" sz="3600" b="1" dirty="0" smtClean="0">
                <a:solidFill>
                  <a:srgbClr val="001236"/>
                </a:solidFill>
                <a:latin typeface="Palatino Linotype" panose="02040502050505030304" pitchFamily="18" charset="0"/>
              </a:rPr>
              <a:t>с</a:t>
            </a:r>
            <a:r>
              <a:rPr lang="ru-RU" sz="3600" b="1" dirty="0" smtClean="0">
                <a:solidFill>
                  <a:srgbClr val="001236"/>
                </a:solidFill>
                <a:latin typeface="Palatino Linotype" panose="02040502050505030304" pitchFamily="18" charset="0"/>
              </a:rPr>
              <a:t>оразмерность деталей,</a:t>
            </a:r>
            <a:endParaRPr lang="ru-RU" sz="3600" b="1" dirty="0" smtClean="0">
              <a:solidFill>
                <a:srgbClr val="001236"/>
              </a:solidFill>
              <a:latin typeface="Palatino Linotype" panose="02040502050505030304" pitchFamily="18" charset="0"/>
            </a:endParaRPr>
          </a:p>
          <a:p>
            <a:pPr marL="0" indent="0">
              <a:lnSpc>
                <a:spcPct val="100000"/>
              </a:lnSpc>
              <a:defRPr/>
            </a:pPr>
            <a:r>
              <a:rPr lang="ru-RU" sz="3600" b="1" dirty="0" smtClean="0">
                <a:solidFill>
                  <a:srgbClr val="001236"/>
                </a:solidFill>
                <a:latin typeface="Palatino Linotype" panose="02040502050505030304" pitchFamily="18" charset="0"/>
              </a:rPr>
              <a:t>н</a:t>
            </a:r>
            <a:r>
              <a:rPr lang="ru-RU" sz="3600" b="1" dirty="0" smtClean="0">
                <a:solidFill>
                  <a:srgbClr val="001236"/>
                </a:solidFill>
                <a:latin typeface="Palatino Linotype" panose="02040502050505030304" pitchFamily="18" charset="0"/>
              </a:rPr>
              <a:t>азначение </a:t>
            </a:r>
            <a:r>
              <a:rPr lang="ru-RU" sz="3600" b="1" dirty="0" smtClean="0">
                <a:solidFill>
                  <a:srgbClr val="001236"/>
                </a:solidFill>
                <a:latin typeface="Palatino Linotype" panose="02040502050505030304" pitchFamily="18" charset="0"/>
              </a:rPr>
              <a:t>помощников </a:t>
            </a:r>
            <a:endParaRPr lang="ru-RU" sz="3600" b="1" dirty="0" smtClean="0">
              <a:solidFill>
                <a:srgbClr val="001236"/>
              </a:solidFill>
              <a:latin typeface="Palatino Linotype" panose="02040502050505030304" pitchFamily="18" charset="0"/>
            </a:endParaRP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3600" b="1" dirty="0" smtClean="0">
                <a:solidFill>
                  <a:srgbClr val="001236"/>
                </a:solidFill>
                <a:latin typeface="Palatino Linotype" panose="02040502050505030304" pitchFamily="18" charset="0"/>
              </a:rPr>
              <a:t>для </a:t>
            </a:r>
            <a:r>
              <a:rPr lang="ru-RU" sz="3600" b="1" dirty="0" smtClean="0">
                <a:solidFill>
                  <a:srgbClr val="001236"/>
                </a:solidFill>
                <a:latin typeface="Palatino Linotype" panose="02040502050505030304" pitchFamily="18" charset="0"/>
              </a:rPr>
              <a:t>сбора </a:t>
            </a:r>
            <a:r>
              <a:rPr lang="ru-RU" sz="3600" b="1" dirty="0" smtClean="0">
                <a:solidFill>
                  <a:srgbClr val="001236"/>
                </a:solidFill>
                <a:latin typeface="Palatino Linotype" panose="02040502050505030304" pitchFamily="18" charset="0"/>
              </a:rPr>
              <a:t>композиции</a:t>
            </a:r>
            <a:endParaRPr lang="ru-RU" sz="3600" b="1" dirty="0" smtClean="0">
              <a:solidFill>
                <a:srgbClr val="001236"/>
              </a:solidFill>
              <a:latin typeface="Palatino Linotype" panose="02040502050505030304" pitchFamily="18" charset="0"/>
            </a:endParaRPr>
          </a:p>
          <a:p>
            <a:pPr marL="0" indent="0">
              <a:lnSpc>
                <a:spcPct val="100000"/>
              </a:lnSpc>
              <a:buFont typeface="Wingdings" pitchFamily="2" charset="2"/>
              <a:buNone/>
              <a:defRPr/>
            </a:pPr>
            <a:endParaRPr lang="ru-RU" sz="3600" b="1" dirty="0" smtClean="0">
              <a:solidFill>
                <a:srgbClr val="001236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62564" y="1028733"/>
            <a:ext cx="4176464" cy="556861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1922693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2000"/>
            <a:lum/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artisticGlowDiffused trans="48000"/>
                    </a14:imgEffect>
                    <a14:imgEffect>
                      <a14:colorTemperature colorTemp="5675"/>
                    </a14:imgEffect>
                    <a14:imgEffect>
                      <a14:saturation sat="117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22204" y="1053257"/>
            <a:ext cx="3509999" cy="46799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4" t="99" r="-1386" b="4070"/>
          <a:stretch/>
        </p:blipFill>
        <p:spPr>
          <a:xfrm>
            <a:off x="8110636" y="1053256"/>
            <a:ext cx="3672000" cy="468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4173" y="1011637"/>
            <a:ext cx="3487209" cy="464961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Прямоугольник 5"/>
          <p:cNvSpPr/>
          <p:nvPr/>
        </p:nvSpPr>
        <p:spPr>
          <a:xfrm>
            <a:off x="0" y="118373"/>
            <a:ext cx="121888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None/>
              <a:defRPr/>
            </a:pPr>
            <a:r>
              <a:rPr lang="ru-RU" sz="3600" b="1" dirty="0" smtClean="0">
                <a:solidFill>
                  <a:srgbClr val="001236"/>
                </a:solidFill>
                <a:latin typeface="Palatino Linotype" panose="02040502050505030304" pitchFamily="18" charset="0"/>
              </a:rPr>
              <a:t>Достоинства: проследить вклад каждого учащегося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97868" y="6021288"/>
            <a:ext cx="10081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1236"/>
                </a:solidFill>
                <a:latin typeface="Palatino Linotype" panose="02040502050505030304" pitchFamily="18" charset="0"/>
              </a:rPr>
              <a:t>Создаём коллективное панно!</a:t>
            </a:r>
          </a:p>
        </p:txBody>
      </p:sp>
    </p:spTree>
    <p:extLst>
      <p:ext uri="{BB962C8B-B14F-4D97-AF65-F5344CB8AC3E}">
        <p14:creationId xmlns:p14="http://schemas.microsoft.com/office/powerpoint/2010/main" xmlns="" val="3125949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-1" y="188640"/>
            <a:ext cx="12188825" cy="11398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  <a:defRPr/>
            </a:pPr>
            <a:r>
              <a:rPr lang="ru-RU" sz="3600" b="1" dirty="0" smtClean="0">
                <a:solidFill>
                  <a:srgbClr val="001236"/>
                </a:solidFill>
                <a:latin typeface="Palatino Linotype" panose="02040502050505030304" pitchFamily="18" charset="0"/>
                <a:ea typeface="+mn-ea"/>
                <a:cs typeface="+mn-cs"/>
              </a:rPr>
              <a:t>Совместно-последовательная деятельность</a:t>
            </a:r>
            <a:endParaRPr lang="ru-RU" sz="3600" b="1" dirty="0">
              <a:solidFill>
                <a:srgbClr val="001236"/>
              </a:solidFill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3" name="Содержимое 2"/>
          <p:cNvSpPr txBox="1">
            <a:spLocks/>
          </p:cNvSpPr>
          <p:nvPr/>
        </p:nvSpPr>
        <p:spPr>
          <a:xfrm>
            <a:off x="261764" y="1463327"/>
            <a:ext cx="6264696" cy="41259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r>
              <a:rPr lang="ru-RU" sz="3200" b="1" dirty="0" smtClean="0">
                <a:solidFill>
                  <a:srgbClr val="001236"/>
                </a:solidFill>
                <a:latin typeface="Palatino Linotype" panose="02040502050505030304" pitchFamily="18" charset="0"/>
              </a:rPr>
              <a:t>Э</a:t>
            </a:r>
            <a:r>
              <a:rPr lang="ru-RU" sz="3200" b="1" dirty="0" smtClean="0">
                <a:solidFill>
                  <a:srgbClr val="001236"/>
                </a:solidFill>
                <a:latin typeface="Palatino Linotype" panose="02040502050505030304" pitchFamily="18" charset="0"/>
              </a:rPr>
              <a:t>тапы:</a:t>
            </a:r>
            <a:endParaRPr lang="ru-RU" sz="3200" b="1" dirty="0" smtClean="0">
              <a:solidFill>
                <a:srgbClr val="001236"/>
              </a:solidFill>
              <a:latin typeface="Palatino Linotype" panose="02040502050505030304" pitchFamily="18" charset="0"/>
            </a:endParaRPr>
          </a:p>
          <a:p>
            <a:pPr marL="514350" indent="-514350" algn="just">
              <a:defRPr/>
            </a:pPr>
            <a:r>
              <a:rPr lang="ru-RU" sz="3200" b="1" dirty="0" smtClean="0">
                <a:solidFill>
                  <a:srgbClr val="001236"/>
                </a:solidFill>
                <a:latin typeface="Palatino Linotype" panose="02040502050505030304" pitchFamily="18" charset="0"/>
              </a:rPr>
              <a:t>индивидуальная </a:t>
            </a:r>
            <a:r>
              <a:rPr lang="ru-RU" sz="3200" b="1" dirty="0" smtClean="0">
                <a:solidFill>
                  <a:srgbClr val="001236"/>
                </a:solidFill>
                <a:latin typeface="Palatino Linotype" panose="02040502050505030304" pitchFamily="18" charset="0"/>
              </a:rPr>
              <a:t>работа ученика над элементом, частью общего </a:t>
            </a:r>
            <a:r>
              <a:rPr lang="ru-RU" sz="3200" b="1" dirty="0" smtClean="0">
                <a:solidFill>
                  <a:srgbClr val="001236"/>
                </a:solidFill>
                <a:latin typeface="Palatino Linotype" panose="02040502050505030304" pitchFamily="18" charset="0"/>
              </a:rPr>
              <a:t>изделия,</a:t>
            </a:r>
            <a:endParaRPr lang="ru-RU" sz="3200" b="1" dirty="0" smtClean="0">
              <a:solidFill>
                <a:srgbClr val="001236"/>
              </a:solidFill>
              <a:latin typeface="Palatino Linotype" panose="02040502050505030304" pitchFamily="18" charset="0"/>
            </a:endParaRPr>
          </a:p>
          <a:p>
            <a:pPr marL="514350" indent="-514350" algn="just">
              <a:defRPr/>
            </a:pPr>
            <a:r>
              <a:rPr lang="ru-RU" sz="3200" b="1" dirty="0" smtClean="0">
                <a:solidFill>
                  <a:srgbClr val="001236"/>
                </a:solidFill>
                <a:latin typeface="Palatino Linotype" panose="02040502050505030304" pitchFamily="18" charset="0"/>
              </a:rPr>
              <a:t>последовательная </a:t>
            </a:r>
            <a:r>
              <a:rPr lang="ru-RU" sz="3200" b="1" dirty="0" smtClean="0">
                <a:solidFill>
                  <a:srgbClr val="001236"/>
                </a:solidFill>
                <a:latin typeface="Palatino Linotype" panose="02040502050505030304" pitchFamily="18" charset="0"/>
              </a:rPr>
              <a:t>работа на конвейере,  связанная со сборкой </a:t>
            </a:r>
            <a:r>
              <a:rPr lang="ru-RU" sz="3200" b="1" dirty="0" smtClean="0">
                <a:solidFill>
                  <a:srgbClr val="001236"/>
                </a:solidFill>
                <a:latin typeface="Palatino Linotype" panose="02040502050505030304" pitchFamily="18" charset="0"/>
              </a:rPr>
              <a:t>изделия</a:t>
            </a:r>
            <a:endParaRPr lang="ru-RU" sz="3200" b="1" dirty="0" smtClean="0">
              <a:solidFill>
                <a:srgbClr val="001236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78588" y="1196752"/>
            <a:ext cx="3744417" cy="499255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3270957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1000"/>
            <a:lum/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artisticGlowDiffused trans="48000"/>
                    </a14:imgEffect>
                    <a14:imgEffect>
                      <a14:colorTemperature colorTemp="5675"/>
                    </a14:imgEffect>
                    <a14:imgEffect>
                      <a14:saturation sat="117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-1" y="519261"/>
            <a:ext cx="1218882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rgbClr val="001236"/>
                </a:solidFill>
                <a:latin typeface="Palatino Linotype" panose="02040502050505030304" pitchFamily="18" charset="0"/>
                <a:ea typeface="+mn-ea"/>
                <a:cs typeface="+mn-cs"/>
              </a:rPr>
              <a:t>Достоинство: </a:t>
            </a:r>
            <a:r>
              <a:rPr lang="ru-RU" sz="4000" b="1" dirty="0" smtClean="0">
                <a:solidFill>
                  <a:srgbClr val="001236"/>
                </a:solidFill>
                <a:latin typeface="Palatino Linotype" panose="02040502050505030304" pitchFamily="18" charset="0"/>
                <a:ea typeface="+mn-ea"/>
                <a:cs typeface="+mn-cs"/>
              </a:rPr>
              <a:t>формирование коммуникативных навыков в общении и сотрудничестве со сверстниками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2289" name="Picture 1" descr="F:\Files\ВНЕУРОЧКА ФГОС\фото\Гуляющие цыплята\IMG_20140313_14513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15" cstate="print">
            <a:lum bright="-10000" contrast="10000"/>
          </a:blip>
          <a:srcRect r="6870"/>
          <a:stretch>
            <a:fillRect/>
          </a:stretch>
        </p:blipFill>
        <p:spPr bwMode="auto">
          <a:xfrm>
            <a:off x="621804" y="1890001"/>
            <a:ext cx="5040560" cy="405927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290" name="Picture 2" descr="F:\Files\ВНЕУРОЧКА ФГОС\фото\Гуляющие цыплята\IMG_20140317_15184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170612" y="1896493"/>
            <a:ext cx="5396407" cy="404730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1" name="TextBox 10"/>
          <p:cNvSpPr txBox="1"/>
          <p:nvPr/>
        </p:nvSpPr>
        <p:spPr>
          <a:xfrm>
            <a:off x="765820" y="6165304"/>
            <a:ext cx="10873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1236"/>
                </a:solidFill>
                <a:latin typeface="Palatino Linotype" panose="02040502050505030304" pitchFamily="18" charset="0"/>
              </a:rPr>
              <a:t>Творческий мини проект «Гуляющие цыплята»</a:t>
            </a:r>
          </a:p>
        </p:txBody>
      </p:sp>
    </p:spTree>
    <p:extLst>
      <p:ext uri="{BB962C8B-B14F-4D97-AF65-F5344CB8AC3E}">
        <p14:creationId xmlns:p14="http://schemas.microsoft.com/office/powerpoint/2010/main" xmlns="" val="2789871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Watercolor_16x9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Watercolor_16x9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3871</TotalTime>
  <Words>362</Words>
  <Application>Microsoft Office PowerPoint</Application>
  <PresentationFormat>Произвольный</PresentationFormat>
  <Paragraphs>66</Paragraphs>
  <Slides>18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Office Theme</vt:lpstr>
      <vt:lpstr>Слайд 1</vt:lpstr>
      <vt:lpstr>Слайд 2</vt:lpstr>
      <vt:lpstr>ФГОС на занятиях по изобразительному искусству</vt:lpstr>
      <vt:lpstr>Слайд 4</vt:lpstr>
      <vt:lpstr>Слайд 5</vt:lpstr>
      <vt:lpstr>Слайд 6</vt:lpstr>
      <vt:lpstr>Слайд 7</vt:lpstr>
      <vt:lpstr>Слайд 8</vt:lpstr>
      <vt:lpstr>Достоинство: формирование коммуникативных навыков в общении и сотрудничестве со сверстниками 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- активизируют развитие творческого потенциала,  -формируют и совершенствуют навыки совместной работы,  - развивают потребность в эстетическом общении и интерес к изобразительному искусству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Муниципальный этап конкурса «Педагогический дебют – 2015»</dc:title>
  <dc:creator>Пользователь Windows</dc:creator>
  <cp:lastModifiedBy>Наталья</cp:lastModifiedBy>
  <cp:revision>47</cp:revision>
  <dcterms:created xsi:type="dcterms:W3CDTF">2018-09-26T06:23:26Z</dcterms:created>
  <dcterms:modified xsi:type="dcterms:W3CDTF">2018-09-29T22:53:16Z</dcterms:modified>
</cp:coreProperties>
</file>