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3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8" r:id="rId25"/>
    <p:sldId id="292" r:id="rId26"/>
    <p:sldId id="289" r:id="rId27"/>
    <p:sldId id="290" r:id="rId28"/>
    <p:sldId id="291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66FF"/>
    <a:srgbClr val="FF00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471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66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270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14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902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424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976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41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979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791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884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380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3.gif"/><Relationship Id="rId18" Type="http://schemas.openxmlformats.org/officeDocument/2006/relationships/image" Target="../media/image18.gif"/><Relationship Id="rId3" Type="http://schemas.openxmlformats.org/officeDocument/2006/relationships/image" Target="../media/image4.gif"/><Relationship Id="rId21" Type="http://schemas.openxmlformats.org/officeDocument/2006/relationships/image" Target="../media/image21.gif"/><Relationship Id="rId7" Type="http://schemas.openxmlformats.org/officeDocument/2006/relationships/image" Target="../media/image8.gif"/><Relationship Id="rId12" Type="http://schemas.openxmlformats.org/officeDocument/2006/relationships/image" Target="../media/image2.gif"/><Relationship Id="rId17" Type="http://schemas.openxmlformats.org/officeDocument/2006/relationships/image" Target="../media/image17.gif"/><Relationship Id="rId2" Type="http://schemas.openxmlformats.org/officeDocument/2006/relationships/image" Target="../media/image3.gif"/><Relationship Id="rId16" Type="http://schemas.openxmlformats.org/officeDocument/2006/relationships/image" Target="../media/image16.gif"/><Relationship Id="rId20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5.gif"/><Relationship Id="rId23" Type="http://schemas.openxmlformats.org/officeDocument/2006/relationships/image" Target="../media/image23.gif"/><Relationship Id="rId10" Type="http://schemas.openxmlformats.org/officeDocument/2006/relationships/image" Target="../media/image11.gif"/><Relationship Id="rId19" Type="http://schemas.openxmlformats.org/officeDocument/2006/relationships/image" Target="../media/image19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4.gif"/><Relationship Id="rId22" Type="http://schemas.openxmlformats.org/officeDocument/2006/relationships/image" Target="../media/image2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98387" y="2060848"/>
            <a:ext cx="6480720" cy="12961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 «СВОЯ ИГРА» </a:t>
            </a:r>
            <a:endParaRPr lang="ru-RU" sz="4800" dirty="0"/>
          </a:p>
        </p:txBody>
      </p:sp>
      <p:pic>
        <p:nvPicPr>
          <p:cNvPr id="7171" name="Picture 3" descr="C:\Users\связной\AppData\Local\Microsoft\Windows\Temporary Internet Files\Content.IE5\JCK8HEN2\MM90039571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959" y="4725144"/>
            <a:ext cx="2132856" cy="2132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связной\AppData\Local\Microsoft\Windows\Temporary Internet Files\Content.IE5\5IOAWR8F\MM900356712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3387" y="4725144"/>
            <a:ext cx="1960613" cy="196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>
            <a:hlinkClick r:id="rId4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Морфемика и словообразование</a:t>
            </a:r>
          </a:p>
          <a:p>
            <a:r>
              <a:rPr lang="ru-RU" dirty="0" smtClean="0"/>
              <a:t>2. Отметьте из приведенных ниже слов слова с одинаковыми приставками: 1) отмерять, 2) отравить, 3) отвар, 4) отчизна.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07504" y="5157192"/>
            <a:ext cx="936104" cy="15121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148064" y="4077072"/>
            <a:ext cx="2952328" cy="1836204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1) отмерять, 3) отвар.</a:t>
            </a:r>
          </a:p>
        </p:txBody>
      </p:sp>
    </p:spTree>
    <p:extLst>
      <p:ext uri="{BB962C8B-B14F-4D97-AF65-F5344CB8AC3E}">
        <p14:creationId xmlns:p14="http://schemas.microsoft.com/office/powerpoint/2010/main" xmlns="" val="41957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Морфемика и словообразование</a:t>
            </a:r>
          </a:p>
          <a:p>
            <a:r>
              <a:rPr lang="ru-RU" dirty="0" smtClean="0"/>
              <a:t>3. Какие из этих слов происходят от того же корня, что и слово стол:</a:t>
            </a:r>
            <a:r>
              <a:rPr lang="ru-RU" dirty="0"/>
              <a:t> </a:t>
            </a:r>
            <a:r>
              <a:rPr lang="ru-RU" dirty="0" smtClean="0"/>
              <a:t>столовая; столица; столяр; столько; столешница; столетник; престол; застолье?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373216"/>
            <a:ext cx="936104" cy="13681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2843808" y="4437112"/>
            <a:ext cx="5544616" cy="2232248"/>
          </a:xfrm>
          <a:prstGeom prst="wav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Столовая; столица; столяр; столешница; престол; застолье.</a:t>
            </a:r>
          </a:p>
        </p:txBody>
      </p:sp>
    </p:spTree>
    <p:extLst>
      <p:ext uri="{BB962C8B-B14F-4D97-AF65-F5344CB8AC3E}">
        <p14:creationId xmlns:p14="http://schemas.microsoft.com/office/powerpoint/2010/main" xmlns="" val="17916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Морфемика и словообразование</a:t>
            </a:r>
          </a:p>
          <a:p>
            <a:r>
              <a:rPr lang="ru-RU" dirty="0" smtClean="0"/>
              <a:t>4. От какого слова исторически образовалось слово «мошенник» и что оно обозначало первоначально (согласно значению корня)?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733256"/>
            <a:ext cx="936104" cy="11247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211960" y="3946748"/>
            <a:ext cx="3744416" cy="2348880"/>
          </a:xfrm>
          <a:prstGeom prst="cloud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Слово мошенник образовано от слова мошна и первоначально имело значение «карманный вор».</a:t>
            </a:r>
          </a:p>
        </p:txBody>
      </p:sp>
    </p:spTree>
    <p:extLst>
      <p:ext uri="{BB962C8B-B14F-4D97-AF65-F5344CB8AC3E}">
        <p14:creationId xmlns:p14="http://schemas.microsoft.com/office/powerpoint/2010/main" xmlns="" val="6597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Морфемика и словообразование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5. Сколько в данном списке слов с суффиксом -чик: ключик, стульчик, мячик, перчик, карманчик?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445224"/>
            <a:ext cx="936104" cy="12241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Круглая лента лицом вниз 4"/>
          <p:cNvSpPr/>
          <p:nvPr/>
        </p:nvSpPr>
        <p:spPr>
          <a:xfrm>
            <a:off x="3059832" y="4005064"/>
            <a:ext cx="5184576" cy="2664296"/>
          </a:xfrm>
          <a:prstGeom prst="ellipseRibb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стульчик, карманчик.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42688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и фразеология</a:t>
            </a:r>
          </a:p>
          <a:p>
            <a:r>
              <a:rPr lang="ru-RU" dirty="0" smtClean="0"/>
              <a:t>1. Назовите имена людей, явившихся создателями славянской письменности.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08112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32-конечная звезда 4"/>
          <p:cNvSpPr/>
          <p:nvPr/>
        </p:nvSpPr>
        <p:spPr>
          <a:xfrm>
            <a:off x="3419872" y="3717032"/>
            <a:ext cx="4392488" cy="2736304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Константин (Кирилл) и Мефодий.</a:t>
            </a:r>
          </a:p>
        </p:txBody>
      </p:sp>
    </p:spTree>
    <p:extLst>
      <p:ext uri="{BB962C8B-B14F-4D97-AF65-F5344CB8AC3E}">
        <p14:creationId xmlns:p14="http://schemas.microsoft.com/office/powerpoint/2010/main" xmlns="" val="48626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и фразеология</a:t>
            </a:r>
          </a:p>
          <a:p>
            <a:r>
              <a:rPr lang="ru-RU" dirty="0" smtClean="0"/>
              <a:t>2. Объясните значение слов, обозначающих части человеческого тела: чело, ланиты, уста, очи, выя, перси, рамена, десница, перст, шуйца.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373216"/>
            <a:ext cx="864096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707904" y="4005064"/>
            <a:ext cx="4032448" cy="2232248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Чело – лоб; ланиты – щёки; уста – губы; очи – глаза; выя – шея; перси – груди; рамена – плечи; десница – правая рука; перст – палец; шуйца– левая рука.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0993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и фразеология</a:t>
            </a:r>
          </a:p>
          <a:p>
            <a:r>
              <a:rPr lang="ru-RU" dirty="0" smtClean="0"/>
              <a:t>3. От каких слов произошло русское слово «спасибо»?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323528" y="5589240"/>
            <a:ext cx="792088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12-конечная звезда 4"/>
          <p:cNvSpPr/>
          <p:nvPr/>
        </p:nvSpPr>
        <p:spPr>
          <a:xfrm>
            <a:off x="5148064" y="4005064"/>
            <a:ext cx="2952328" cy="2124236"/>
          </a:xfrm>
          <a:prstGeom prst="star1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 слов СПАСИ БОГ</a:t>
            </a:r>
          </a:p>
        </p:txBody>
      </p:sp>
    </p:spTree>
    <p:extLst>
      <p:ext uri="{BB962C8B-B14F-4D97-AF65-F5344CB8AC3E}">
        <p14:creationId xmlns:p14="http://schemas.microsoft.com/office/powerpoint/2010/main" xmlns="" val="72573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и фразеология</a:t>
            </a:r>
          </a:p>
          <a:p>
            <a:r>
              <a:rPr lang="ru-RU" dirty="0" smtClean="0"/>
              <a:t>4. От каких слов произошли слова рубль и копейка?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864096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2915816" y="2844850"/>
            <a:ext cx="5112568" cy="3680493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Рубль – от слова «рубить». Первоначально денежной единицей на Руси была гривна – серебряный слиток. Для получения меньшей денежной единицы гривну рубили. Копейка – от слова копьё (первоначально – </a:t>
            </a:r>
            <a:r>
              <a:rPr lang="ru-RU" dirty="0" err="1"/>
              <a:t>копейко</a:t>
            </a:r>
            <a:r>
              <a:rPr lang="ru-RU" dirty="0"/>
              <a:t>). На копейке был изображён Георгий Победоносец с копьём.</a:t>
            </a:r>
          </a:p>
        </p:txBody>
      </p:sp>
    </p:spTree>
    <p:extLst>
      <p:ext uri="{BB962C8B-B14F-4D97-AF65-F5344CB8AC3E}">
        <p14:creationId xmlns:p14="http://schemas.microsoft.com/office/powerpoint/2010/main" xmlns="" val="13299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Лексика и фразеология</a:t>
            </a:r>
          </a:p>
          <a:p>
            <a:r>
              <a:rPr lang="ru-RU" dirty="0" smtClean="0"/>
              <a:t>5. Какие из перечисленных слов происходят от названий частей человеческого тела: подножка, подушка, подзатыльник, подворотня, поручение, намордник, на запятках, наручники, лапник, прохвост?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589240"/>
            <a:ext cx="792088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3491880" y="4581128"/>
            <a:ext cx="4608512" cy="1944216"/>
          </a:xfrm>
          <a:prstGeom prst="wedgeEllipse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Чело – лоб; ланиты – щёки; уста – губы; очи – глаза; выя – шея; перси – груди; рамена – плечи; десница – правая рука; перст – палец; шуйца– левая рука.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5536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Морфология и синтаксис</a:t>
            </a:r>
          </a:p>
          <a:p>
            <a:r>
              <a:rPr lang="ru-RU" dirty="0" smtClean="0"/>
              <a:t>1. Образуйте форму первого лица единственного числа от глагола убедить.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877272"/>
            <a:ext cx="64807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355976" y="3861048"/>
            <a:ext cx="4248472" cy="2592288"/>
          </a:xfrm>
          <a:prstGeom prst="wedgeRoundRect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Форма первого лица единственного числа от глагола убедить не образуется.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9814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48231" y="188640"/>
            <a:ext cx="6192688" cy="15841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 нас будет 3 команды.</a:t>
            </a:r>
            <a:endParaRPr lang="ru-RU" sz="3600" dirty="0"/>
          </a:p>
        </p:txBody>
      </p:sp>
      <p:pic>
        <p:nvPicPr>
          <p:cNvPr id="8195" name="Picture 3" descr="C:\Users\связной\AppData\Local\Microsoft\Windows\Temporary Internet Files\Content.IE5\PG1RNU99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531" y="2852305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связной\AppData\Local\Microsoft\Windows\Temporary Internet Files\Content.IE5\5IOAWR8F\MM900365302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0919" y="291465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связной\AppData\Local\Microsoft\Windows\Temporary Internet Files\Content.IE5\GJZ72EYZ\MM900283655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416" y="2664326"/>
            <a:ext cx="826173" cy="132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связной\AppData\Local\Microsoft\Windows\Temporary Internet Files\Content.IE5\JCK8HEN2\MM900283651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6435" y="2929605"/>
            <a:ext cx="919301" cy="130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связной\AppData\Local\Microsoft\Windows\Temporary Internet Files\Content.IE5\5IOAWR8F\MM900283636[1]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4424" y="3429001"/>
            <a:ext cx="672990" cy="114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связной\AppData\Local\Microsoft\Windows\Temporary Internet Files\Content.IE5\5IOAWR8F\MM900356792[1]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7066" y="3328215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связной\AppData\Local\Microsoft\Windows\Temporary Internet Files\Content.IE5\JCK8HEN2\MM900356786[1]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8759" y="3148194"/>
            <a:ext cx="1234436" cy="138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связной\AppData\Local\Microsoft\Windows\Temporary Internet Files\Content.IE5\PG1RNU99\MM900356793[1]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1226330" cy="122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C:\Users\связной\AppData\Local\Microsoft\Windows\Temporary Internet Files\Content.IE5\5IOAWR8F\MM900356783[1]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0919" y="3840567"/>
            <a:ext cx="1378904" cy="13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связной\AppData\Local\Microsoft\Windows\Temporary Internet Files\Content.IE5\PG1RNU99\MM900356717[1].gif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4037" y="3992104"/>
            <a:ext cx="9810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C:\Users\связной\AppData\Local\Microsoft\Windows\Temporary Internet Files\Content.IE5\5IOAWR8F\MM900356712[2].gif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968" y="390671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C:\Users\связной\AppData\Local\Microsoft\Windows\Temporary Internet Files\Content.IE5\GJZ72EYZ\MM900356794[1].gif"/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8650" y="4192128"/>
            <a:ext cx="1397112" cy="13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C:\Users\связной\AppData\Local\Microsoft\Windows\Temporary Internet Files\Content.IE5\JCK8HEN2\MM900356714[1].gif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816" y="287549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C:\Users\связной\AppData\Local\Microsoft\Windows\Temporary Internet Files\Content.IE5\PG1RNU99\MM900356718[1].gif"/>
          <p:cNvPicPr>
            <a:picLocks noChangeAspect="1" noChangeArrowheads="1" noCrop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8650" y="2914650"/>
            <a:ext cx="1214619" cy="121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 descr="C:\Users\связной\AppData\Local\Microsoft\Windows\Temporary Internet Files\Content.IE5\PG1RNU99\MM900283641[1].gif"/>
          <p:cNvPicPr>
            <a:picLocks noChangeAspect="1" noChangeArrowheads="1" noCrop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6534" y="3433807"/>
            <a:ext cx="741209" cy="16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C:\Users\связной\AppData\Local\Microsoft\Windows\Temporary Internet Files\Content.IE5\PG1RNU99\MM900356785[1].gif"/>
          <p:cNvPicPr>
            <a:picLocks noChangeAspect="1" noChangeArrowheads="1" noCrop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8506" y="3743839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C:\Users\связной\AppData\Local\Microsoft\Windows\Temporary Internet Files\Content.IE5\5IOAWR8F\MM900356721[1].gif"/>
          <p:cNvPicPr>
            <a:picLocks noChangeAspect="1" noChangeArrowheads="1" noCrop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0979" y="3933040"/>
            <a:ext cx="1092174" cy="109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 descr="C:\Users\связной\AppData\Local\Microsoft\Windows\Temporary Internet Files\Content.IE5\GJZ72EYZ\MM900356719[1].gif"/>
          <p:cNvPicPr>
            <a:picLocks noChangeAspect="1" noChangeArrowheads="1" noCrop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981" y="4382960"/>
            <a:ext cx="1206280" cy="120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3" name="Picture 21" descr="C:\Users\связной\AppData\Local\Microsoft\Windows\Temporary Internet Files\Content.IE5\JCK8HEN2\MM900356791[1].gif"/>
          <p:cNvPicPr>
            <a:picLocks noChangeAspect="1" noChangeArrowheads="1" noCrop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4512" y="4644869"/>
            <a:ext cx="1117281" cy="114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 descr="C:\Users\связной\AppData\Local\Microsoft\Windows\Temporary Internet Files\Content.IE5\PG1RNU99\MM900365295[1].gif"/>
          <p:cNvPicPr>
            <a:picLocks noChangeAspect="1" noChangeArrowheads="1" noCrop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54495"/>
            <a:ext cx="1175807" cy="117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C:\Users\связной\AppData\Local\Microsoft\Windows\Temporary Internet Files\Content.IE5\GJZ72EYZ\MM900365303[1].gif"/>
          <p:cNvPicPr>
            <a:picLocks noChangeAspect="1" noChangeArrowheads="1" noCrop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54120"/>
            <a:ext cx="1330699" cy="133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19531" y="1772816"/>
            <a:ext cx="2092229" cy="1079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1-я команда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80979" y="1772816"/>
            <a:ext cx="2252216" cy="1079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2-я команда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28055" y="1772815"/>
            <a:ext cx="2060969" cy="1079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3-я команда </a:t>
            </a:r>
            <a:endParaRPr lang="ru-RU" dirty="0"/>
          </a:p>
        </p:txBody>
      </p:sp>
      <p:pic>
        <p:nvPicPr>
          <p:cNvPr id="8216" name="Picture 24" descr="C:\Users\связной\AppData\Local\Microsoft\Windows\Temporary Internet Files\Content.IE5\5IOAWR8F\MM900356787[1].gif"/>
          <p:cNvPicPr>
            <a:picLocks noChangeAspect="1" noChangeArrowheads="1" noCrop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9838" y="4945460"/>
            <a:ext cx="1219843" cy="121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952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Морфология и синтаксис</a:t>
            </a:r>
          </a:p>
          <a:p>
            <a:r>
              <a:rPr lang="ru-RU" dirty="0" smtClean="0"/>
              <a:t>2. Какие из данных слов относятся к существительным мужского рода: кофе, шимпанзе, кашне, какаду, пальто?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661248"/>
            <a:ext cx="720080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3851920" y="3861048"/>
            <a:ext cx="4608512" cy="2614914"/>
          </a:xfrm>
          <a:prstGeom prst="ellipseRibbon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Кофе, шимпанзе, какаду.</a:t>
            </a:r>
          </a:p>
        </p:txBody>
      </p:sp>
    </p:spTree>
    <p:extLst>
      <p:ext uri="{BB962C8B-B14F-4D97-AF65-F5344CB8AC3E}">
        <p14:creationId xmlns:p14="http://schemas.microsoft.com/office/powerpoint/2010/main" xmlns="" val="33061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Морфология и синтаксис</a:t>
            </a:r>
          </a:p>
          <a:p>
            <a:r>
              <a:rPr lang="ru-RU" dirty="0" smtClean="0"/>
              <a:t>3. У каких из представленных в списке слов нет формы единственного числа: очи; бигуди; жалюзи; усы; санки; лыжи; коньки; каникулы?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301208"/>
            <a:ext cx="864096" cy="12241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635896" y="4149080"/>
            <a:ext cx="4608512" cy="2376264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Бигуди; жалюзи; санки; каникулы.</a:t>
            </a:r>
          </a:p>
        </p:txBody>
      </p:sp>
    </p:spTree>
    <p:extLst>
      <p:ext uri="{BB962C8B-B14F-4D97-AF65-F5344CB8AC3E}">
        <p14:creationId xmlns:p14="http://schemas.microsoft.com/office/powerpoint/2010/main" xmlns="" val="403061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 4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Морфология и синтаксис</a:t>
            </a:r>
          </a:p>
          <a:p>
            <a:r>
              <a:rPr lang="ru-RU" dirty="0" smtClean="0"/>
              <a:t>4. Сколько различных смыслов имеет предложение: стоять на голове.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733256"/>
            <a:ext cx="792088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32-конечная звезда 4"/>
          <p:cNvSpPr/>
          <p:nvPr/>
        </p:nvSpPr>
        <p:spPr>
          <a:xfrm>
            <a:off x="5508104" y="4005064"/>
            <a:ext cx="2736304" cy="2484276"/>
          </a:xfrm>
          <a:prstGeom prst="star3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</a:t>
            </a:r>
            <a:r>
              <a:rPr lang="ru-RU" dirty="0"/>
              <a:t>смысла.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4627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Морфология и синтаксис</a:t>
            </a:r>
          </a:p>
          <a:p>
            <a:r>
              <a:rPr lang="ru-RU" dirty="0" smtClean="0"/>
              <a:t>5. Какие из приведённых глаголов можно  использовать как сказуемое, если подлежащим будет слово платье? 1) сидит, 2) лежит, 3) висит, 4) идёт.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792088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283968" y="4365104"/>
            <a:ext cx="3816424" cy="2016224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Все слова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193206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Дополнительные задания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3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Определим кто на, что отвечает.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вязной\AppData\Local\Microsoft\Windows\Temporary Internet Files\Content.IE5\PG1RNU99\MM900236511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48669" y="980728"/>
            <a:ext cx="5328592" cy="618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92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«Синтаксис»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66FF"/>
                </a:solidFill>
              </a:rPr>
              <a:t> Что о себе сказать могу?</a:t>
            </a:r>
          </a:p>
          <a:p>
            <a:r>
              <a:rPr lang="ru-RU" b="1" i="1" dirty="0" smtClean="0">
                <a:solidFill>
                  <a:srgbClr val="FF66FF"/>
                </a:solidFill>
              </a:rPr>
              <a:t>Согнула жизнь меня в дугу.</a:t>
            </a:r>
          </a:p>
          <a:p>
            <a:r>
              <a:rPr lang="ru-RU" b="1" i="1" dirty="0" smtClean="0">
                <a:solidFill>
                  <a:srgbClr val="FF66FF"/>
                </a:solidFill>
              </a:rPr>
              <a:t>За свой характер я плачу –</a:t>
            </a:r>
          </a:p>
          <a:p>
            <a:r>
              <a:rPr lang="ru-RU" b="1" i="1" dirty="0" smtClean="0">
                <a:solidFill>
                  <a:srgbClr val="FF66FF"/>
                </a:solidFill>
              </a:rPr>
              <a:t>За то, что много знать хочу.</a:t>
            </a:r>
            <a:endParaRPr lang="ru-RU" b="1" i="1" dirty="0">
              <a:solidFill>
                <a:srgbClr val="FF66FF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076056" y="4221088"/>
            <a:ext cx="2664296" cy="144016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Корень /запятая </a:t>
            </a:r>
            <a:endParaRPr lang="ru-RU" dirty="0"/>
          </a:p>
        </p:txBody>
      </p:sp>
      <p:sp>
        <p:nvSpPr>
          <p:cNvPr id="5" name="Арка 4"/>
          <p:cNvSpPr/>
          <p:nvPr/>
        </p:nvSpPr>
        <p:spPr>
          <a:xfrm>
            <a:off x="971600" y="4509120"/>
            <a:ext cx="1224136" cy="1152128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3275856" y="4653136"/>
            <a:ext cx="504056" cy="100811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92486" y="5373216"/>
            <a:ext cx="1782363" cy="57606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Корень 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167844" y="5373216"/>
            <a:ext cx="1224136" cy="57606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Запятая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083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«Лексика»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C66FF"/>
                </a:solidFill>
              </a:rPr>
              <a:t>Синонимы (гр. </a:t>
            </a:r>
            <a:r>
              <a:rPr lang="ru-RU" dirty="0" err="1" smtClean="0">
                <a:solidFill>
                  <a:srgbClr val="CC66FF"/>
                </a:solidFill>
              </a:rPr>
              <a:t>synonymos</a:t>
            </a:r>
            <a:r>
              <a:rPr lang="ru-RU" dirty="0" smtClean="0">
                <a:solidFill>
                  <a:srgbClr val="CC66FF"/>
                </a:solidFill>
              </a:rPr>
              <a:t>)– слова, …..</a:t>
            </a:r>
          </a:p>
          <a:p>
            <a:endParaRPr lang="ru-RU" dirty="0">
              <a:solidFill>
                <a:srgbClr val="CC66FF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4788024" y="3356992"/>
            <a:ext cx="3816424" cy="3024336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Синонимы (гр. </a:t>
            </a:r>
            <a:r>
              <a:rPr lang="ru-RU" sz="2100" dirty="0" err="1"/>
              <a:t>synonymos</a:t>
            </a:r>
            <a:r>
              <a:rPr lang="ru-RU" sz="2100" dirty="0"/>
              <a:t>)– слова, различные по звучанию, но одинаковые или близкие по лексическому значению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825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«Морфология»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Укажите существительное женское рода.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 Профессор, шампунь, вермишель, шимпанзе, тополь.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4716016" y="3861048"/>
            <a:ext cx="3456384" cy="2304256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Вермишель, шимпанзе.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6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6000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активное участие!!!</a:t>
            </a:r>
            <a:endParaRPr lang="ru-RU" sz="6000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связной\AppData\Local\Microsoft\Windows\Temporary Internet Files\Content.IE5\GJZ72EYZ\MC9004159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82360">
            <a:off x="1102696" y="2564904"/>
            <a:ext cx="2652124" cy="283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41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4760425"/>
              </p:ext>
            </p:extLst>
          </p:nvPr>
        </p:nvGraphicFramePr>
        <p:xfrm>
          <a:off x="1043080" y="2177678"/>
          <a:ext cx="2880320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</a:tblGrid>
              <a:tr h="6048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29655" y="1539982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7141" y="1539982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3850" y="2165548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809" y="4175901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809" y="3509827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3850" y="2861755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809" y="4885428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6912" y="1539982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74339" y="1539982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 </a:t>
            </a:r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1397" y="116632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Выбирай </a:t>
            </a:r>
            <a:endParaRPr lang="ru-RU" dirty="0"/>
          </a:p>
        </p:txBody>
      </p:sp>
      <p:sp>
        <p:nvSpPr>
          <p:cNvPr id="23" name="Управляющая кнопка: далее 22">
            <a:hlinkClick r:id="rId2" action="ppaction://hlinksldjump" highlightClick="1"/>
          </p:cNvPr>
          <p:cNvSpPr/>
          <p:nvPr/>
        </p:nvSpPr>
        <p:spPr>
          <a:xfrm>
            <a:off x="1259104" y="2291562"/>
            <a:ext cx="288032" cy="2520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Управляющая кнопка: далее 23">
            <a:hlinkClick r:id="rId3" action="ppaction://hlinksldjump" highlightClick="1"/>
          </p:cNvPr>
          <p:cNvSpPr/>
          <p:nvPr/>
        </p:nvSpPr>
        <p:spPr>
          <a:xfrm>
            <a:off x="1259104" y="2968310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Управляющая кнопка: далее 24">
            <a:hlinkClick r:id="rId4" action="ppaction://hlinksldjump" highlightClick="1"/>
          </p:cNvPr>
          <p:cNvSpPr/>
          <p:nvPr/>
        </p:nvSpPr>
        <p:spPr>
          <a:xfrm>
            <a:off x="1259104" y="3665625"/>
            <a:ext cx="288032" cy="277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Управляющая кнопка: далее 25">
            <a:hlinkClick r:id="rId5" action="ppaction://hlinksldjump" highlightClick="1"/>
          </p:cNvPr>
          <p:cNvSpPr/>
          <p:nvPr/>
        </p:nvSpPr>
        <p:spPr>
          <a:xfrm>
            <a:off x="1310923" y="4330190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правляющая кнопка: далее 26">
            <a:hlinkClick r:id="rId6" action="ppaction://hlinksldjump" highlightClick="1"/>
          </p:cNvPr>
          <p:cNvSpPr/>
          <p:nvPr/>
        </p:nvSpPr>
        <p:spPr>
          <a:xfrm>
            <a:off x="1346303" y="5053960"/>
            <a:ext cx="288032" cy="2340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Управляющая кнопка: далее 27">
            <a:hlinkClick r:id="rId7" action="ppaction://hlinksldjump" highlightClick="1"/>
          </p:cNvPr>
          <p:cNvSpPr/>
          <p:nvPr/>
        </p:nvSpPr>
        <p:spPr>
          <a:xfrm>
            <a:off x="2049169" y="2291562"/>
            <a:ext cx="252028" cy="2520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Управляющая кнопка: далее 28">
            <a:hlinkClick r:id="rId8" action="ppaction://hlinksldjump" highlightClick="1"/>
          </p:cNvPr>
          <p:cNvSpPr/>
          <p:nvPr/>
        </p:nvSpPr>
        <p:spPr>
          <a:xfrm>
            <a:off x="2042514" y="2997387"/>
            <a:ext cx="268007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Управляющая кнопка: далее 29">
            <a:hlinkClick r:id="rId9" action="ppaction://hlinksldjump" highlightClick="1"/>
          </p:cNvPr>
          <p:cNvSpPr/>
          <p:nvPr/>
        </p:nvSpPr>
        <p:spPr>
          <a:xfrm>
            <a:off x="2020403" y="3647347"/>
            <a:ext cx="268007" cy="277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Управляющая кнопка: далее 30">
            <a:hlinkClick r:id="rId5" action="ppaction://hlinksldjump" highlightClick="1"/>
          </p:cNvPr>
          <p:cNvSpPr/>
          <p:nvPr/>
        </p:nvSpPr>
        <p:spPr>
          <a:xfrm>
            <a:off x="2033189" y="4422178"/>
            <a:ext cx="268007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Управляющая кнопка: далее 31">
            <a:hlinkClick r:id="rId10" action="ppaction://hlinksldjump" highlightClick="1"/>
          </p:cNvPr>
          <p:cNvSpPr/>
          <p:nvPr/>
        </p:nvSpPr>
        <p:spPr>
          <a:xfrm>
            <a:off x="2033190" y="4993211"/>
            <a:ext cx="268007" cy="2340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Управляющая кнопка: далее 32">
            <a:hlinkClick r:id="rId11" action="ppaction://hlinksldjump" highlightClick="1"/>
          </p:cNvPr>
          <p:cNvSpPr/>
          <p:nvPr/>
        </p:nvSpPr>
        <p:spPr>
          <a:xfrm>
            <a:off x="2627256" y="2291562"/>
            <a:ext cx="216024" cy="2520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Управляющая кнопка: далее 33">
            <a:hlinkClick r:id="rId12" action="ppaction://hlinksldjump" highlightClick="1"/>
          </p:cNvPr>
          <p:cNvSpPr/>
          <p:nvPr/>
        </p:nvSpPr>
        <p:spPr>
          <a:xfrm>
            <a:off x="2715262" y="3005771"/>
            <a:ext cx="216024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Управляющая кнопка: далее 34">
            <a:hlinkClick r:id="rId13" action="ppaction://hlinksldjump" highlightClick="1"/>
          </p:cNvPr>
          <p:cNvSpPr/>
          <p:nvPr/>
        </p:nvSpPr>
        <p:spPr>
          <a:xfrm>
            <a:off x="2715262" y="3634704"/>
            <a:ext cx="260831" cy="277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Управляющая кнопка: далее 35">
            <a:hlinkClick r:id="rId14" action="ppaction://hlinksldjump" highlightClick="1"/>
          </p:cNvPr>
          <p:cNvSpPr/>
          <p:nvPr/>
        </p:nvSpPr>
        <p:spPr>
          <a:xfrm>
            <a:off x="2737666" y="4334649"/>
            <a:ext cx="216024" cy="2599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Управляющая кнопка: далее 36">
            <a:hlinkClick r:id="rId15" action="ppaction://hlinksldjump" highlightClick="1"/>
          </p:cNvPr>
          <p:cNvSpPr/>
          <p:nvPr/>
        </p:nvSpPr>
        <p:spPr>
          <a:xfrm>
            <a:off x="2762468" y="5029444"/>
            <a:ext cx="238428" cy="2340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Управляющая кнопка: далее 37">
            <a:hlinkClick r:id="rId16" action="ppaction://hlinksldjump" highlightClick="1"/>
          </p:cNvPr>
          <p:cNvSpPr/>
          <p:nvPr/>
        </p:nvSpPr>
        <p:spPr>
          <a:xfrm>
            <a:off x="3491352" y="2314335"/>
            <a:ext cx="252028" cy="2520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Управляющая кнопка: справка 38">
            <a:hlinkClick r:id="rId17" action="ppaction://hlinksldjump" highlightClick="1"/>
          </p:cNvPr>
          <p:cNvSpPr/>
          <p:nvPr/>
        </p:nvSpPr>
        <p:spPr>
          <a:xfrm>
            <a:off x="3450844" y="3070852"/>
            <a:ext cx="234026" cy="21602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Управляющая кнопка: далее 39">
            <a:hlinkClick r:id="rId18" action="ppaction://hlinksldjump" highlightClick="1"/>
          </p:cNvPr>
          <p:cNvSpPr/>
          <p:nvPr/>
        </p:nvSpPr>
        <p:spPr>
          <a:xfrm>
            <a:off x="3482351" y="3665625"/>
            <a:ext cx="252028" cy="277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Управляющая кнопка: далее 40">
            <a:hlinkClick r:id="rId19" action="ppaction://hlinksldjump" highlightClick="1"/>
          </p:cNvPr>
          <p:cNvSpPr/>
          <p:nvPr/>
        </p:nvSpPr>
        <p:spPr>
          <a:xfrm>
            <a:off x="3468846" y="4388330"/>
            <a:ext cx="234026" cy="23799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Управляющая кнопка: далее 41">
            <a:hlinkClick r:id="rId20" action="ppaction://hlinksldjump" highlightClick="1"/>
          </p:cNvPr>
          <p:cNvSpPr/>
          <p:nvPr/>
        </p:nvSpPr>
        <p:spPr>
          <a:xfrm>
            <a:off x="3491352" y="5029444"/>
            <a:ext cx="234026" cy="2340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4644008" y="1539982"/>
            <a:ext cx="4176464" cy="433729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Подсказка!!!!</a:t>
            </a:r>
          </a:p>
          <a:p>
            <a:pPr algn="ctr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dirty="0"/>
              <a:t>-Фонетика, графика и </a:t>
            </a:r>
            <a:r>
              <a:rPr lang="ru-RU" sz="2800" dirty="0" smtClean="0"/>
              <a:t>орфография</a:t>
            </a:r>
          </a:p>
          <a:p>
            <a:pPr algn="ctr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800" dirty="0"/>
              <a:t>-Морфемика и </a:t>
            </a:r>
            <a:r>
              <a:rPr lang="ru-RU" sz="2800" dirty="0" smtClean="0"/>
              <a:t>словообразование</a:t>
            </a:r>
          </a:p>
          <a:p>
            <a:pPr algn="ctr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/>
              <a:t>-Лексика и </a:t>
            </a:r>
            <a:r>
              <a:rPr lang="ru-RU" sz="2800" dirty="0" smtClean="0"/>
              <a:t>фразеология</a:t>
            </a:r>
          </a:p>
          <a:p>
            <a:pPr algn="ctr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800" dirty="0"/>
              <a:t>-Морфология и синтаксис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093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Фонетика, графика и орфография</a:t>
            </a:r>
          </a:p>
          <a:p>
            <a:r>
              <a:rPr lang="ru-RU" dirty="0" smtClean="0"/>
              <a:t>1. Сколько букв было в русском алфавите во времена А.С. Пушкина и какие буквы исчезли в результате орфографической реформы 1918 года?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 1</a:t>
            </a: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79512" y="5589240"/>
            <a:ext cx="792088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211960" y="4077072"/>
            <a:ext cx="4248472" cy="230425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 времена Пушкина в русском алфавите было 36 букв. В результате орфографической реформы 1918 года из русского алфавита исчезли буквы э (ять),  f (фита), v (ижица).</a:t>
            </a:r>
          </a:p>
        </p:txBody>
      </p:sp>
    </p:spTree>
    <p:extLst>
      <p:ext uri="{BB962C8B-B14F-4D97-AF65-F5344CB8AC3E}">
        <p14:creationId xmlns:p14="http://schemas.microsoft.com/office/powerpoint/2010/main" xmlns="" val="8768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Фонетика, графика и орфография</a:t>
            </a:r>
          </a:p>
          <a:p>
            <a:r>
              <a:rPr lang="ru-RU" dirty="0" smtClean="0"/>
              <a:t>2. Владелец киоска задумался, как подписать этикетку к Orbit. Помогите ему выбрать верный вариант: 1) жевачка; 2) жувачка; 3) живачка; 4) жвачка; 5) жывачка.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251520" y="5805264"/>
            <a:ext cx="720080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23928" y="4365104"/>
            <a:ext cx="4176464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жвачка</a:t>
            </a:r>
          </a:p>
        </p:txBody>
      </p:sp>
      <p:pic>
        <p:nvPicPr>
          <p:cNvPr id="2051" name="Picture 3" descr="C:\Users\связной\AppData\Local\Microsoft\Windows\Temporary Internet Files\Content.IE5\PG1RNU99\MC9002159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46418"/>
            <a:ext cx="3066107" cy="18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202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Фонетика, графика и орфография</a:t>
            </a:r>
          </a:p>
          <a:p>
            <a:r>
              <a:rPr lang="ru-RU" dirty="0" smtClean="0"/>
              <a:t>3. В старой орфографии (до 1918 г.) на месте современного </a:t>
            </a:r>
            <a:r>
              <a:rPr lang="ru-RU" b="1" u="sng" dirty="0" smtClean="0"/>
              <a:t>и</a:t>
            </a:r>
            <a:r>
              <a:rPr lang="ru-RU" dirty="0" smtClean="0"/>
              <a:t> использовались две буквы: </a:t>
            </a:r>
            <a:r>
              <a:rPr lang="ru-RU" b="1" u="sng" dirty="0" smtClean="0"/>
              <a:t>и и i</a:t>
            </a:r>
            <a:r>
              <a:rPr lang="ru-RU" dirty="0" smtClean="0"/>
              <a:t>, например: пiанистъ, ближнiй, зданiе, миллiонъ, Марiя. Запишите в старой орфографии слова июнь, синий?</a:t>
            </a:r>
          </a:p>
          <a:p>
            <a:pPr algn="ctr"/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373216"/>
            <a:ext cx="864096" cy="12241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779912" y="4869160"/>
            <a:ext cx="4536504" cy="17281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I</a:t>
            </a:r>
            <a:r>
              <a:rPr lang="ru-RU" sz="5400" dirty="0" err="1"/>
              <a:t>юнь</a:t>
            </a:r>
            <a:r>
              <a:rPr lang="ru-RU" sz="5400" dirty="0"/>
              <a:t>, </a:t>
            </a:r>
            <a:r>
              <a:rPr lang="ru-RU" sz="5400" dirty="0" err="1"/>
              <a:t>син</a:t>
            </a:r>
            <a:r>
              <a:rPr lang="en-US" sz="5400" dirty="0" err="1"/>
              <a:t>i</a:t>
            </a:r>
            <a:r>
              <a:rPr lang="ru-RU" sz="5400" dirty="0"/>
              <a:t>й?</a:t>
            </a:r>
          </a:p>
        </p:txBody>
      </p:sp>
    </p:spTree>
    <p:extLst>
      <p:ext uri="{BB962C8B-B14F-4D97-AF65-F5344CB8AC3E}">
        <p14:creationId xmlns:p14="http://schemas.microsoft.com/office/powerpoint/2010/main" xmlns="" val="176850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Фонетика, графика и орфография</a:t>
            </a:r>
          </a:p>
          <a:p>
            <a:r>
              <a:rPr lang="ru-RU" dirty="0" smtClean="0"/>
              <a:t>4. Вставьте пропущенные буквы: в...сеть, на в...су, зав...сать, занав...с, в...сячий.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07504" y="5301208"/>
            <a:ext cx="1008112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716016" y="4293096"/>
            <a:ext cx="3384376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Висеть, на весу, зависать, занавес, висячий.</a:t>
            </a:r>
          </a:p>
        </p:txBody>
      </p:sp>
      <p:pic>
        <p:nvPicPr>
          <p:cNvPr id="3075" name="Picture 3" descr="C:\Users\связной\AppData\Local\Microsoft\Windows\Temporary Internet Files\Content.IE5\GJZ72EYZ\MC9004234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98748">
            <a:off x="1810055" y="3761786"/>
            <a:ext cx="2229530" cy="223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170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Фонетика, графика и орфография</a:t>
            </a:r>
          </a:p>
          <a:p>
            <a:r>
              <a:rPr lang="ru-RU" dirty="0" smtClean="0"/>
              <a:t>5. Попробуйте читать звуки, из которых состоят слова лён, сад, луг, люк, альт, в обратном порядке. Сколько новых слов получится? Какие это слова?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79512" y="5301208"/>
            <a:ext cx="936104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148064" y="4797152"/>
            <a:ext cx="3168352" cy="16561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слова: ноль, куль, тля.</a:t>
            </a:r>
          </a:p>
        </p:txBody>
      </p:sp>
    </p:spTree>
    <p:extLst>
      <p:ext uri="{BB962C8B-B14F-4D97-AF65-F5344CB8AC3E}">
        <p14:creationId xmlns:p14="http://schemas.microsoft.com/office/powerpoint/2010/main" xmlns="" val="129714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Морфемика и словообразование</a:t>
            </a:r>
          </a:p>
          <a:p>
            <a:r>
              <a:rPr lang="ru-RU" dirty="0" smtClean="0"/>
              <a:t>1. Какие из приведённых слов являются однокоренными со словом вода: водить, водяной, завод, водичка, водный?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07504" y="5805264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995936" y="4149080"/>
            <a:ext cx="3672408" cy="2124236"/>
          </a:xfrm>
          <a:prstGeom prst="wedge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Водяной, водичка, водный.</a:t>
            </a:r>
          </a:p>
        </p:txBody>
      </p:sp>
      <p:pic>
        <p:nvPicPr>
          <p:cNvPr id="4098" name="Picture 2" descr="C:\Users\связной\AppData\Local\Microsoft\Windows\Temporary Internet Files\Content.IE5\5IOAWR8F\MC90044175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86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1034</Words>
  <Application>Microsoft Office PowerPoint</Application>
  <PresentationFormat>Экран (4:3)</PresentationFormat>
  <Paragraphs>121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Выбирай </vt:lpstr>
      <vt:lpstr>А 1</vt:lpstr>
      <vt:lpstr>А 2</vt:lpstr>
      <vt:lpstr>А 3</vt:lpstr>
      <vt:lpstr>А 4</vt:lpstr>
      <vt:lpstr>А 5</vt:lpstr>
      <vt:lpstr>Б 1</vt:lpstr>
      <vt:lpstr>Б 2</vt:lpstr>
      <vt:lpstr>Б 3</vt:lpstr>
      <vt:lpstr>Б 4</vt:lpstr>
      <vt:lpstr>Б 5</vt:lpstr>
      <vt:lpstr>В 1</vt:lpstr>
      <vt:lpstr>В 2</vt:lpstr>
      <vt:lpstr>В 3</vt:lpstr>
      <vt:lpstr>В 4</vt:lpstr>
      <vt:lpstr>В 5</vt:lpstr>
      <vt:lpstr>Г 1</vt:lpstr>
      <vt:lpstr>Г 2</vt:lpstr>
      <vt:lpstr>Г 3</vt:lpstr>
      <vt:lpstr>Г 4 </vt:lpstr>
      <vt:lpstr>Г 5</vt:lpstr>
      <vt:lpstr>Дополнительные задания </vt:lpstr>
      <vt:lpstr>Определим кто на, что отвечает.</vt:lpstr>
      <vt:lpstr>«Синтаксис»</vt:lpstr>
      <vt:lpstr> «Лексика»</vt:lpstr>
      <vt:lpstr> «Морфология»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</dc:title>
  <dc:creator>связной</dc:creator>
  <cp:lastModifiedBy>Owner</cp:lastModifiedBy>
  <cp:revision>13</cp:revision>
  <dcterms:created xsi:type="dcterms:W3CDTF">2013-05-30T09:24:08Z</dcterms:created>
  <dcterms:modified xsi:type="dcterms:W3CDTF">2014-02-21T20:48:23Z</dcterms:modified>
</cp:coreProperties>
</file>