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2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9" r:id="rId26"/>
    <p:sldId id="288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91" r:id="rId36"/>
    <p:sldId id="342" r:id="rId37"/>
    <p:sldId id="304" r:id="rId38"/>
    <p:sldId id="305" r:id="rId39"/>
    <p:sldId id="306" r:id="rId40"/>
    <p:sldId id="307" r:id="rId41"/>
    <p:sldId id="309" r:id="rId42"/>
    <p:sldId id="311" r:id="rId43"/>
    <p:sldId id="313" r:id="rId44"/>
    <p:sldId id="314" r:id="rId45"/>
    <p:sldId id="315" r:id="rId46"/>
    <p:sldId id="292" r:id="rId47"/>
    <p:sldId id="343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2B1D1-C449-4829-A4D3-6C8D77DEFF76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E77D-C34C-49AC-A306-9705439E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6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20381-E3D1-4632-A8B3-5B0415037EDA}" type="slidenum">
              <a:rPr lang="ru-RU">
                <a:solidFill>
                  <a:prstClr val="black"/>
                </a:solidFill>
              </a:rPr>
              <a:pPr eaLnBrk="1" hangingPunct="1"/>
              <a:t>36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Кого по русской поговорке ноги кормят?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873EB7-67E3-475A-9241-6B5CC096BC15}" type="slidenum">
              <a:rPr lang="ru-RU">
                <a:solidFill>
                  <a:prstClr val="black"/>
                </a:solidFill>
              </a:rPr>
              <a:pPr eaLnBrk="1" hangingPunct="1"/>
              <a:t>37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Лес рубят, (что летит)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E1AF42-1230-43DE-A91D-483D7C403F35}" type="slidenum">
              <a:rPr lang="ru-RU">
                <a:solidFill>
                  <a:prstClr val="black"/>
                </a:solidFill>
              </a:rPr>
              <a:pPr eaLnBrk="1" hangingPunct="1"/>
              <a:t>38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У чего,согласно пословице есть уши?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B0CEDB-7161-4102-98F3-99DCE9E26435}" type="slidenum">
              <a:rPr lang="ru-RU">
                <a:solidFill>
                  <a:prstClr val="black"/>
                </a:solidFill>
              </a:rPr>
              <a:pPr eaLnBrk="1" hangingPunct="1"/>
              <a:t>39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Большому куску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009DC6-43D1-4FEE-93FA-E2D2CB8B5056}" type="slidenum">
              <a:rPr lang="ru-RU">
                <a:solidFill>
                  <a:prstClr val="black"/>
                </a:solidFill>
              </a:rPr>
              <a:pPr eaLnBrk="1" hangingPunct="1"/>
              <a:t>40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Первый блин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0A314F-A032-422F-9D10-61ABBF5862F5}" type="slidenum">
              <a:rPr lang="ru-RU">
                <a:solidFill>
                  <a:prstClr val="black"/>
                </a:solidFill>
              </a:rPr>
              <a:pPr eaLnBrk="1" hangingPunct="1"/>
              <a:t>41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Умный в гору не пойдет, умный гору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B1A5E8-ED5C-467A-B3C0-F91CE7BB055D}" type="slidenum">
              <a:rPr lang="ru-RU">
                <a:solidFill>
                  <a:prstClr val="black"/>
                </a:solidFill>
              </a:rPr>
              <a:pPr eaLnBrk="1" hangingPunct="1"/>
              <a:t>42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У чего, согласно поговорке, глаза велики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09251B-EDB8-4B91-B175-60FEC92A6CAE}" type="slidenum">
              <a:rPr lang="ru-RU">
                <a:solidFill>
                  <a:prstClr val="black"/>
                </a:solidFill>
              </a:rPr>
              <a:pPr eaLnBrk="1" hangingPunct="1"/>
              <a:t>43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Все тайное становится каким?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22F8E1-F84E-407C-B788-4B3C6AF01CE1}" type="slidenum">
              <a:rPr lang="ru-RU">
                <a:solidFill>
                  <a:prstClr val="black"/>
                </a:solidFill>
              </a:rPr>
              <a:pPr eaLnBrk="1" hangingPunct="1"/>
              <a:t>44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Закончите пословицу: И волки сыты,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5E99-363A-43D7-B23F-EF50E96201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9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AF2B0-32B4-4BA2-8483-08B2F442E5B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6298-0137-4815-ABE7-731F7B8A92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9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D45D-C3FD-4A99-B8B3-3B4CD7CD0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0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A732-85BD-4A7E-AFD2-9F30B8FCF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4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8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23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AB8E-7532-4CD4-B5A8-62F7E6FA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14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5E1FE-09A6-4195-A0AD-DFFFFEADF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69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CD01B-EA2A-4763-B075-887667D47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7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6660-7BE1-4CD6-99FC-198095CF0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53561-54A3-4933-B401-AEC2FB4AA8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19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0894-6D33-4F4B-BD08-C037166B2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2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13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1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D6A4-68C4-49DB-8099-15E1E3FE00D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5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70C96-D3A3-4B22-B0ED-B2A70D9E7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3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E705-BE37-4950-8942-7995246FC0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3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EC62-3699-46F8-ADC3-97979187B5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68D4-0387-4482-8A53-6BC7ED226A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2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35D2-5063-423B-844B-85EFFDE951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7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1EAA-E1E0-467B-A1E8-7134EC893F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EBFFB3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3A42D-98A4-4718-B350-0615E8BD875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5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8.xml"/><Relationship Id="rId11" Type="http://schemas.openxmlformats.org/officeDocument/2006/relationships/slide" Target="slide2.xml"/><Relationship Id="rId5" Type="http://schemas.openxmlformats.org/officeDocument/2006/relationships/slide" Target="slide17.xml"/><Relationship Id="rId10" Type="http://schemas.openxmlformats.org/officeDocument/2006/relationships/slide" Target="slide22.xml"/><Relationship Id="rId4" Type="http://schemas.openxmlformats.org/officeDocument/2006/relationships/slide" Target="slide16.xml"/><Relationship Id="rId9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3.xml"/><Relationship Id="rId5" Type="http://schemas.openxmlformats.org/officeDocument/2006/relationships/slide" Target="slide35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0.xml"/><Relationship Id="rId11" Type="http://schemas.openxmlformats.org/officeDocument/2006/relationships/slide" Target="slide2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8.xml"/><Relationship Id="rId9" Type="http://schemas.openxmlformats.org/officeDocument/2006/relationships/slide" Target="slide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11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7.xml"/><Relationship Id="rId7" Type="http://schemas.openxmlformats.org/officeDocument/2006/relationships/slide" Target="slide41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0.xml"/><Relationship Id="rId11" Type="http://schemas.openxmlformats.org/officeDocument/2006/relationships/slide" Target="slide2.xml"/><Relationship Id="rId5" Type="http://schemas.openxmlformats.org/officeDocument/2006/relationships/slide" Target="slide39.xml"/><Relationship Id="rId10" Type="http://schemas.openxmlformats.org/officeDocument/2006/relationships/slide" Target="slide44.xml"/><Relationship Id="rId4" Type="http://schemas.openxmlformats.org/officeDocument/2006/relationships/slide" Target="slide38.xml"/><Relationship Id="rId9" Type="http://schemas.openxmlformats.org/officeDocument/2006/relationships/slide" Target="slide4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vseposlovici.ru/" TargetMode="External"/><Relationship Id="rId7" Type="http://schemas.openxmlformats.org/officeDocument/2006/relationships/hyperlink" Target="http://yandex.ru/yandsearch?text=%D0%BF%D0%BE%D1%81%D0%BB%D0%BE%D0%B2%D0%B8%D1%86%D1%8B%20%D0%B8%20%D0%BF%D0%BE%D0%B3%D0%BE%D0%B2%D0%BE%D1%80%D0%BA%D0%B8%20%D0%B2%D0%BD%D0%B5%D0%BA%D0%BB%D0%B0%D1%81%D1%81%D0%BD%D1%8B%D0%B5%20%D0%BC%D0%B5%D1%80%D0%BE%D0%BF%D1%80%D0%B8%D1%8F%D1%82%D0%B8%D1%8F&amp;lr=198" TargetMode="External"/><Relationship Id="rId2" Type="http://schemas.openxmlformats.org/officeDocument/2006/relationships/hyperlink" Target="http://images.yandex.ru/yandsearch?text=%D0%BF%D0%BE%D1%81%D0%BB%D0%BE%D0%B2%D0%B8%D1%86%D1%8B+%D0%B8+%D0%BF%D0%BE%D0%B3%D0%BE%D0%B2%D0%BE%D1%80%D0%BA%D0%B8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pedsovet.su/load/243-1-0-6543" TargetMode="External"/><Relationship Id="rId5" Type="http://schemas.openxmlformats.org/officeDocument/2006/relationships/hyperlink" Target="http://samarapedsovet.ru/load/nachalnye_klassy/vneklassnye_meroprijatija/krasna_rech_poslovicej/119-1-0-288" TargetMode="External"/><Relationship Id="rId4" Type="http://schemas.openxmlformats.org/officeDocument/2006/relationships/hyperlink" Target="http://www.openclass.ru/node/24189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2601" y="983159"/>
            <a:ext cx="7772400" cy="204365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«Знатоки пословиц»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F:\ШКОЛА\6 лит-ра\ПОСЛОВИЦЫ И ПОГОВОРКИ\obereg_semyi4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8392" y="2897607"/>
            <a:ext cx="2873575" cy="2652531"/>
          </a:xfrm>
          <a:prstGeom prst="rect">
            <a:avLst/>
          </a:prstGeom>
          <a:noFill/>
        </p:spPr>
      </p:pic>
      <p:pic>
        <p:nvPicPr>
          <p:cNvPr id="6" name="Picture 2" descr="F:\ШКОЛА\ЛИТЕРАТУРА\писатели и уроки\УНТ\ПОСЛОВИЦЫ И ПОГОВОРКИ\skolko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26682"/>
            <a:ext cx="3096344" cy="2492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92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533" y="2132856"/>
            <a:ext cx="8229600" cy="1108720"/>
          </a:xfrm>
        </p:spPr>
        <p:txBody>
          <a:bodyPr/>
          <a:lstStyle/>
          <a:p>
            <a:r>
              <a:rPr lang="ru-RU" dirty="0"/>
              <a:t>Из хорошей лошади – даже лысины масса.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4005064"/>
            <a:ext cx="558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плохой овцы – хоть шерсти клок.</a:t>
            </a:r>
          </a:p>
        </p:txBody>
      </p:sp>
    </p:spTree>
    <p:extLst>
      <p:ext uri="{BB962C8B-B14F-4D97-AF65-F5344CB8AC3E}">
        <p14:creationId xmlns:p14="http://schemas.microsoft.com/office/powerpoint/2010/main" val="66992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lvl="0"/>
            <a:r>
              <a:rPr lang="ru-RU" dirty="0"/>
              <a:t>Уши храбрятся – ноги лентяйничают.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3888567"/>
            <a:ext cx="4432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Глаза боятся – руки делают.</a:t>
            </a:r>
          </a:p>
        </p:txBody>
      </p:sp>
    </p:spTree>
    <p:extLst>
      <p:ext uri="{BB962C8B-B14F-4D97-AF65-F5344CB8AC3E}">
        <p14:creationId xmlns:p14="http://schemas.microsoft.com/office/powerpoint/2010/main" val="92177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Множество против одного, один против многих.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87824" y="4221088"/>
            <a:ext cx="5078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Один за всех, все за одного.</a:t>
            </a:r>
          </a:p>
        </p:txBody>
      </p:sp>
    </p:spTree>
    <p:extLst>
      <p:ext uri="{BB962C8B-B14F-4D97-AF65-F5344CB8AC3E}">
        <p14:creationId xmlns:p14="http://schemas.microsoft.com/office/powerpoint/2010/main" val="22673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Объяснительная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386591"/>
              </p:ext>
            </p:extLst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7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11" action="ppaction://hlinksldjump" highlightClick="1"/>
          </p:cNvPr>
          <p:cNvSpPr/>
          <p:nvPr/>
        </p:nvSpPr>
        <p:spPr>
          <a:xfrm>
            <a:off x="8244408" y="6021288"/>
            <a:ext cx="682376" cy="610368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lvl="0"/>
            <a:r>
              <a:rPr lang="ru-RU" dirty="0"/>
              <a:t>В какой поговорке сказано об опасности такого сочетания учёбы с религией, которое приводит к черепно-мозговой травме?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05064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solidFill>
                  <a:srgbClr val="C00000"/>
                </a:solidFill>
                <a:latin typeface="Times New Roman"/>
              </a:rPr>
              <a:t>Научи дурака богу молиться – он лоб расшибёт</a:t>
            </a:r>
          </a:p>
          <a:p>
            <a:pPr lvl="0" algn="ctr"/>
            <a:endParaRPr lang="ru-RU" sz="32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lvl="0"/>
            <a:r>
              <a:rPr lang="ru-RU" dirty="0"/>
              <a:t>В какой поговорке говорится о том, что неправильно помещать животное позади транспортного средства?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581128"/>
            <a:ext cx="6534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ставь телегу перед лошадью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lvl="0"/>
            <a:r>
              <a:rPr lang="ru-RU" dirty="0"/>
              <a:t>В какой поговорке сказано о недопустимости опережения предков при работе с огнём?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7707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rgbClr val="C00000"/>
                </a:solidFill>
                <a:latin typeface="Times New Roman"/>
              </a:rPr>
              <a:t>Вперед батьки в пекло не лезь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3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lvl="0">
              <a:buFontTx/>
              <a:buChar char="•"/>
            </a:pPr>
            <a:r>
              <a:rPr kumimoji="1" lang="ru-RU" kern="0" dirty="0">
                <a:latin typeface="Times New Roman"/>
              </a:rPr>
              <a:t>Какая пословица говорит о событии, которое происходит в конце недели после атмосферных явлений?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57301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srgbClr val="C00000"/>
                </a:solidFill>
                <a:latin typeface="Times New Roman"/>
              </a:rPr>
              <a:t>После дождичка в четверг</a:t>
            </a:r>
          </a:p>
          <a:p>
            <a:pPr lvl="0" algn="ctr"/>
            <a:endParaRPr lang="ru-RU" sz="48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2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pPr lvl="0">
              <a:buFontTx/>
              <a:buChar char="•"/>
            </a:pPr>
            <a:r>
              <a:rPr kumimoji="1" lang="ru-RU" kern="0" dirty="0">
                <a:latin typeface="Times New Roman"/>
              </a:rPr>
              <a:t>Какая пословица повествует о явлении, которое обязательно произойдёт, если ракообразное на возвышенности произведёт резкий звук?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293096"/>
            <a:ext cx="662473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Когда рак на горе свистнет</a:t>
            </a: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0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lvl="0">
              <a:buFontTx/>
              <a:buChar char="•"/>
            </a:pPr>
            <a:r>
              <a:rPr kumimoji="1" lang="ru-RU" kern="0" dirty="0">
                <a:latin typeface="Times New Roman"/>
              </a:rPr>
              <a:t>В какой пословице говорится о необходимости танцевальных движений от обогревательного сооружения?</a:t>
            </a:r>
          </a:p>
          <a:p>
            <a:pPr lvl="0">
              <a:buFontTx/>
              <a:buChar char="•"/>
            </a:pPr>
            <a:endParaRPr kumimoji="1" lang="ru-RU" kern="0" dirty="0">
              <a:latin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4221088"/>
            <a:ext cx="4093813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Танцевать от печки.</a:t>
            </a:r>
            <a:endParaRPr lang="ru-RU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899592" y="980728"/>
            <a:ext cx="3384376" cy="1224136"/>
          </a:xfrm>
          <a:prstGeom prst="bevel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еревертыши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агетная рамка 4">
            <a:hlinkClick r:id="rId3" action="ppaction://hlinksldjump"/>
          </p:cNvPr>
          <p:cNvSpPr/>
          <p:nvPr/>
        </p:nvSpPr>
        <p:spPr>
          <a:xfrm>
            <a:off x="2987824" y="5139478"/>
            <a:ext cx="3456384" cy="1296144"/>
          </a:xfrm>
          <a:prstGeom prst="bevel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Исправь ошибку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агетная рамка 5">
            <a:hlinkClick r:id="rId4" action="ppaction://hlinksldjump"/>
          </p:cNvPr>
          <p:cNvSpPr/>
          <p:nvPr/>
        </p:nvSpPr>
        <p:spPr>
          <a:xfrm>
            <a:off x="899592" y="2924944"/>
            <a:ext cx="3384376" cy="1224136"/>
          </a:xfrm>
          <a:prstGeom prst="bevel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Times New Roman"/>
              </a:rPr>
              <a:t>“Объяснительная</a:t>
            </a:r>
            <a:r>
              <a:rPr lang="ru-RU" sz="2400" b="1" dirty="0" smtClean="0">
                <a:latin typeface="Times New Roman"/>
                <a:ea typeface="Times New Roman"/>
              </a:rPr>
              <a:t>” </a:t>
            </a:r>
            <a:endParaRPr lang="ru-RU" sz="2400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148064" y="2924944"/>
            <a:ext cx="3060340" cy="1224136"/>
          </a:xfrm>
          <a:prstGeom prst="bevel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Ответь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>
            <a:hlinkClick r:id="rId6" action="ppaction://hlinksldjump"/>
          </p:cNvPr>
          <p:cNvSpPr/>
          <p:nvPr/>
        </p:nvSpPr>
        <p:spPr>
          <a:xfrm>
            <a:off x="5148064" y="989246"/>
            <a:ext cx="3060340" cy="1215617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/>
                <a:ea typeface="Times New Roman"/>
              </a:rPr>
              <a:t>“Мозаика</a:t>
            </a:r>
            <a:r>
              <a:rPr lang="ru-RU" sz="2800" b="1" dirty="0" smtClean="0">
                <a:latin typeface="Times New Roman"/>
                <a:ea typeface="Times New Roman"/>
              </a:rPr>
              <a:t>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7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pPr lvl="0">
              <a:buFontTx/>
              <a:buChar char="•"/>
            </a:pPr>
            <a:r>
              <a:rPr kumimoji="1" lang="ru-RU" kern="0" dirty="0">
                <a:latin typeface="Times New Roman"/>
              </a:rPr>
              <a:t>Какая пословица говорит о том, что нельзя выкидывать за дверь отходы, скопившиеся в доме?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71134" y="4581128"/>
            <a:ext cx="371537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Не выноси сор из избы</a:t>
            </a:r>
            <a:endParaRPr lang="ru-RU" sz="24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ru-RU" dirty="0" smtClean="0"/>
              <a:t>Какая пословица говорит о том, что любая травма заживет до определенного события?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4941168"/>
            <a:ext cx="4647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 свадьбы заживет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6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Что </a:t>
            </a:r>
            <a:r>
              <a:rPr lang="ru-RU" dirty="0">
                <a:latin typeface="Times New Roman"/>
                <a:ea typeface="Times New Roman"/>
              </a:rPr>
              <a:t>согласно русской пословице, делают с цыплятами осенью?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437112"/>
            <a:ext cx="5324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Цыплят по осени считают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826392" cy="651634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74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Мозаика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12068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Без труда не выловишь и рыбку из пруда, а мясо нарастёт.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Не плюй в колодец: вылетит – не поймаешь.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Были бы кости, а молчание – золото.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Баба с возу – и волки сыты.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Слово-серебро, тем больше дров.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Ум – хорошо, а два сапога – пара.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Чем дальше в лес, тем толще партизаны.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Лес рубят – кобыле легче.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 семи нянек вилами по воде писано.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Слово не воробей, пригодится воды напиться.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Щепки летят, и овцы целы.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Дитя без глаза, а две головы лучше.</a:t>
            </a:r>
            <a:endParaRPr lang="ru-RU" sz="24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367"/>
            <a:ext cx="8229600" cy="6950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Без труда не выловишь и рыбку из пруда.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Были бы кости, а мясо нарастёт.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Не плюй в колодец – пригодится воды напиться.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Слово – серебро, а молчание – золото.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Баба с возу – кобыле легче.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И волки сыты, и овцы целы.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Чем дальше в лес, тем больше дров.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Ум – хорошо, а две головы – лучше.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Лес рубят – щепки летят.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 семи нянек дитя без глаза.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Слово не воробей: вылетит – не поймаешь.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Два сапога – пара.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Вилами по воде писано.</a:t>
            </a:r>
            <a:endParaRPr lang="ru-RU" sz="24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82376" cy="610368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Исправь ошибку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788678"/>
              </p:ext>
            </p:extLst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00B050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11" action="ppaction://hlinksldjump" highlightClick="1"/>
          </p:cNvPr>
          <p:cNvSpPr/>
          <p:nvPr/>
        </p:nvSpPr>
        <p:spPr>
          <a:xfrm>
            <a:off x="8244408" y="6021288"/>
            <a:ext cx="682376" cy="610368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72008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Ус хорошо, а два лучше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256276"/>
            <a:ext cx="4415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 хорошо, а два лучше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spcAft>
                <a:spcPts val="0"/>
              </a:spcAft>
            </a:pPr>
            <a:r>
              <a:rPr lang="ru-RU" sz="5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5400" dirty="0">
                <a:solidFill>
                  <a:prstClr val="black"/>
                </a:solidFill>
                <a:latin typeface="Times New Roman"/>
                <a:ea typeface="Times New Roman"/>
              </a:rPr>
              <a:t>Голод – не щётка.</a:t>
            </a:r>
          </a:p>
          <a:p>
            <a:pPr algn="ctr"/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497962" y="1556792"/>
            <a:ext cx="50405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4800" dirty="0">
                <a:latin typeface="Times New Roman"/>
                <a:ea typeface="Times New Roman"/>
              </a:rPr>
              <a:t>Соловья башнями не кормят.</a:t>
            </a:r>
          </a:p>
          <a:p>
            <a:pPr lvl="0" algn="ctr">
              <a:spcAft>
                <a:spcPts val="0"/>
              </a:spcAft>
            </a:pPr>
            <a:endParaRPr lang="ru-RU" sz="4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1556792"/>
            <a:ext cx="45717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2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lvl="0" algn="ctr">
              <a:spcAft>
                <a:spcPts val="0"/>
              </a:spcAft>
            </a:pP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Жди у горя погоды.</a:t>
            </a:r>
          </a:p>
          <a:p>
            <a:pPr algn="ctr"/>
            <a:endParaRPr lang="ru-RU" sz="4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12095" y="1613857"/>
            <a:ext cx="43204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4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89200"/>
              </p:ext>
            </p:extLst>
          </p:nvPr>
        </p:nvGraphicFramePr>
        <p:xfrm>
          <a:off x="1524000" y="1397000"/>
          <a:ext cx="6096000" cy="3566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002060"/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7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11" action="ppaction://hlinksldjump" highlightClick="1"/>
          </p:cNvPr>
          <p:cNvSpPr/>
          <p:nvPr/>
        </p:nvSpPr>
        <p:spPr>
          <a:xfrm>
            <a:off x="8244408" y="6021288"/>
            <a:ext cx="682376" cy="610368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40466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еревертыши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154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prstClr val="black"/>
                </a:solidFill>
                <a:latin typeface="Times New Roman"/>
                <a:ea typeface="Times New Roman"/>
              </a:rPr>
              <a:t>Дружба дружбой, а кабачок врозь.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2132856"/>
            <a:ext cx="43152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3"/>
            <a:ext cx="8229600" cy="1584176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 От  бобра  </a:t>
            </a:r>
            <a:r>
              <a:rPr lang="ru-RU" sz="5400" dirty="0" err="1" smtClean="0">
                <a:latin typeface="Times New Roman"/>
                <a:ea typeface="Times New Roman"/>
              </a:rPr>
              <a:t>бобра</a:t>
            </a:r>
            <a:r>
              <a:rPr lang="ru-RU" sz="5400" dirty="0" smtClean="0">
                <a:latin typeface="Times New Roman"/>
                <a:ea typeface="Times New Roman"/>
              </a:rPr>
              <a:t> не ищут.</a:t>
            </a:r>
            <a:endParaRPr lang="ru-RU" sz="5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876328" y="2288637"/>
            <a:ext cx="53732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4887" y="2288637"/>
            <a:ext cx="53732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09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46" y="2132856"/>
            <a:ext cx="8784976" cy="1396752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sz="4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Не 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зная броду, не суйся в моду.</a:t>
            </a:r>
          </a:p>
          <a:p>
            <a:pPr algn="ctr"/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2132856"/>
            <a:ext cx="47481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1656184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</a:t>
            </a:r>
            <a:r>
              <a:rPr lang="ru-RU" sz="4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Лес 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рубят – кепки летят.</a:t>
            </a:r>
          </a:p>
          <a:p>
            <a:pPr algn="ctr"/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387208" y="2003691"/>
            <a:ext cx="616839" cy="79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180728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Нашла коза на камень.</a:t>
            </a:r>
          </a:p>
          <a:p>
            <a:pPr algn="ctr"/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031940" y="2060848"/>
            <a:ext cx="36004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0392" y="5877272"/>
            <a:ext cx="826392" cy="80924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5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тветь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675324"/>
              </p:ext>
            </p:extLst>
          </p:nvPr>
        </p:nvGraphicFramePr>
        <p:xfrm>
          <a:off x="395536" y="1340768"/>
          <a:ext cx="8229600" cy="3017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6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11" action="ppaction://hlinksldjump" highlightClick="1"/>
          </p:cNvPr>
          <p:cNvSpPr/>
          <p:nvPr/>
        </p:nvSpPr>
        <p:spPr>
          <a:xfrm>
            <a:off x="8244408" y="6021288"/>
            <a:ext cx="682376" cy="610368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50237"/>
              </p:ext>
            </p:extLst>
          </p:nvPr>
        </p:nvGraphicFramePr>
        <p:xfrm>
          <a:off x="611560" y="1800465"/>
          <a:ext cx="8137525" cy="5052666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526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коня</a:t>
                      </a:r>
                      <a:r>
                        <a:rPr kumimoji="0" lang="ru-RU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сапожника</a:t>
                      </a: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6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бегуна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267744" y="2564904"/>
            <a:ext cx="489585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Г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волка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692696"/>
            <a:ext cx="4122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 кормят ноги?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9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61964"/>
              </p:ext>
            </p:extLst>
          </p:nvPr>
        </p:nvGraphicFramePr>
        <p:xfrm>
          <a:off x="611188" y="1340768"/>
          <a:ext cx="8137525" cy="5442868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52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птицы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бревна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щепки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шишки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619250" y="2133600"/>
            <a:ext cx="6048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Б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щепки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40466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Что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летит, когда лес рубят?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7454"/>
              </p:ext>
            </p:extLst>
          </p:nvPr>
        </p:nvGraphicFramePr>
        <p:xfrm>
          <a:off x="611188" y="1124743"/>
          <a:ext cx="8137525" cy="5658893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73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стен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окон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дверей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столов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051050" y="1773238"/>
            <a:ext cx="57594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А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у стен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442" y="32746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У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чего, согласно пословице, есть уши?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90485"/>
              </p:ext>
            </p:extLst>
          </p:nvPr>
        </p:nvGraphicFramePr>
        <p:xfrm>
          <a:off x="251520" y="1340768"/>
          <a:ext cx="8497193" cy="5730900"/>
        </p:xfrm>
        <a:graphic>
          <a:graphicData uri="http://schemas.openxmlformats.org/drawingml/2006/table">
            <a:tbl>
              <a:tblPr/>
              <a:tblGrid>
                <a:gridCol w="4248596"/>
                <a:gridCol w="4248597"/>
              </a:tblGrid>
              <a:tr h="2808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большую тарелку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рот радуется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зубы довольны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большое плавание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403350" y="1268413"/>
            <a:ext cx="67691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В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рот радуется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48680"/>
            <a:ext cx="9478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Выберите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правильное окончание пословицы» Большому куску…»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57119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5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1008112"/>
          </a:xfrm>
        </p:spPr>
        <p:txBody>
          <a:bodyPr/>
          <a:lstStyle/>
          <a:p>
            <a:pPr lvl="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свою телегу ложись.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005064"/>
            <a:ext cx="509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 свои сани не садись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11917"/>
              </p:ext>
            </p:extLst>
          </p:nvPr>
        </p:nvGraphicFramePr>
        <p:xfrm>
          <a:off x="252314" y="1196751"/>
          <a:ext cx="8640959" cy="5642182"/>
        </p:xfrm>
        <a:graphic>
          <a:graphicData uri="http://schemas.openxmlformats.org/drawingml/2006/table">
            <a:tbl>
              <a:tblPr/>
              <a:tblGrid>
                <a:gridCol w="4320478"/>
                <a:gridCol w="4320481"/>
              </a:tblGrid>
              <a:tr h="282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маслом не испортишь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отдай врагу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692275" y="1700213"/>
            <a:ext cx="5761038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А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комом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4704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Выберите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правильное окончание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русской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пословицы «Первый блин…»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22046"/>
              </p:ext>
            </p:extLst>
          </p:nvPr>
        </p:nvGraphicFramePr>
        <p:xfrm>
          <a:off x="611188" y="1628800"/>
          <a:ext cx="8137525" cy="4692626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34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покорит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сдвинет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пробурит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обойдет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908175" y="1916113"/>
            <a:ext cx="5903913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Г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обойдет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606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Как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поступит умный человек,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встретив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на пути гору?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9398"/>
              </p:ext>
            </p:extLst>
          </p:nvPr>
        </p:nvGraphicFramePr>
        <p:xfrm>
          <a:off x="611188" y="1628800"/>
          <a:ext cx="8137525" cy="4692626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34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зависти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ненависти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страха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тоски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27088" y="1844675"/>
            <a:ext cx="7561262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Б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у страха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548680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У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чего, согласно русской пословицы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глаза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велики?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9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5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635699"/>
              </p:ext>
            </p:extLst>
          </p:nvPr>
        </p:nvGraphicFramePr>
        <p:xfrm>
          <a:off x="611188" y="1484312"/>
          <a:ext cx="8137525" cy="4837114"/>
        </p:xfrm>
        <a:graphic>
          <a:graphicData uri="http://schemas.openxmlformats.org/drawingml/2006/table">
            <a:tbl>
              <a:tblPr/>
              <a:tblGrid>
                <a:gridCol w="4465637"/>
                <a:gridCol w="3671888"/>
              </a:tblGrid>
              <a:tr h="2418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услышанным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явным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8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разгаданным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известным</a:t>
                      </a: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051050" y="1484313"/>
            <a:ext cx="54006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В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000000"/>
                </a:solidFill>
              </a:rPr>
              <a:t>явным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476672"/>
            <a:ext cx="7959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огласно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пословице «Все тайное становится…»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316416" y="127085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25762"/>
              </p:ext>
            </p:extLst>
          </p:nvPr>
        </p:nvGraphicFramePr>
        <p:xfrm>
          <a:off x="467544" y="1628800"/>
          <a:ext cx="8137525" cy="4815840"/>
        </p:xfrm>
        <a:graphic>
          <a:graphicData uri="http://schemas.openxmlformats.org/drawingml/2006/table">
            <a:tbl>
              <a:tblPr/>
              <a:tblGrid>
                <a:gridCol w="4068762"/>
                <a:gridCol w="4068763"/>
              </a:tblGrid>
              <a:tr h="2382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зайцы рады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овцы целы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2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волчата довольны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пастухи уволены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124075" y="1125538"/>
            <a:ext cx="6335713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В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600" smtClean="0">
                <a:solidFill>
                  <a:srgbClr val="000000"/>
                </a:solidFill>
              </a:rPr>
              <a:t>и овцы целы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4046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Как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заканчивается пословица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«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И волки сыты…»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404664"/>
            <a:ext cx="682376" cy="6111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6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игру!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" name="AutoShape 2" descr="http://www.edu54.ru/sites/default/files/userfiles/image/37b58a4d764c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Админ\Desktop\37b58a4d764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2892395" cy="311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3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использованных источников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://images.yandex.ru/yandsearch?text=%D0%BF%D0%BE%D1%81%D0%BB%D0%BE%D0%B2%D0%B8%D1%86%D1%8B+%D0%B8+%</a:t>
            </a:r>
            <a:r>
              <a:rPr lang="en-US" sz="2000" dirty="0" smtClean="0">
                <a:hlinkClick r:id="rId2"/>
              </a:rPr>
              <a:t>D0%BF%D0%BE%D0%B3%D0%BE%D0%B2%D0%BE%D1%80%D0%BA%D0%B8</a:t>
            </a:r>
            <a:endParaRPr lang="ru-RU" sz="2000" dirty="0" smtClean="0"/>
          </a:p>
          <a:p>
            <a:r>
              <a:rPr lang="en-US" sz="2000" dirty="0">
                <a:hlinkClick r:id="rId3"/>
              </a:rPr>
              <a:t>http://vseposlovici.ru</a:t>
            </a:r>
            <a:r>
              <a:rPr lang="en-US" sz="2000" dirty="0" smtClean="0">
                <a:hlinkClick r:id="rId3"/>
              </a:rPr>
              <a:t>/</a:t>
            </a:r>
            <a:endParaRPr lang="ru-RU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www.openclass.ru/node/241897</a:t>
            </a:r>
            <a:endParaRPr lang="ru-RU" sz="2000" dirty="0" smtClean="0"/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samarapedsovet.ru/load/nachalnye_klassy/vneklassnye_meroprijatija/krasna_rech_poslovicej/119-1-0-288</a:t>
            </a:r>
            <a:endParaRPr lang="ru-RU" sz="2000" dirty="0" smtClean="0"/>
          </a:p>
          <a:p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pedsovet.su/load/243-1-0-6543</a:t>
            </a:r>
            <a:endParaRPr lang="ru-RU" sz="2000" dirty="0" smtClean="0"/>
          </a:p>
          <a:p>
            <a:r>
              <a:rPr lang="en-US" sz="2000" dirty="0">
                <a:hlinkClick r:id="rId7"/>
              </a:rPr>
              <a:t>http://yandex.ru/yandsearch?text=%D0%BF%D0%BE%D1%81%D0%BB%D0%BE%D0%B2%D0%B8%D1%86%D1%8B%20%D0%B8%20%D0%BF%D0%BE%D0%B3%D0%BE%D0%B2%D0%BE%D1%80%D0%BA%D0%B8%20%D0%B2%D0%BD%D0%B5%D0%BA%D0%BB%D0%B0%D1%81%D1%81%D0%BD%D1%8B%D0%B5%20%D0%BC%D0%B5%D1%80%D0%BE%D0%BF%D1%80%D0%B8%D1%8F%D1%82%D0%B8%D1%8F&amp;lr=198</a:t>
            </a:r>
            <a:endParaRPr lang="ru-RU" sz="20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675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1036712"/>
          </a:xfrm>
        </p:spPr>
        <p:txBody>
          <a:bodyPr/>
          <a:lstStyle/>
          <a:p>
            <a:pPr lvl="0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Охотник охотника не различает вблизи.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3947255"/>
            <a:ext cx="587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Рыбак рыбака видит издалека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301" y="18864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152" y="1916832"/>
            <a:ext cx="8229600" cy="1180728"/>
          </a:xfrm>
        </p:spPr>
        <p:txBody>
          <a:bodyPr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Коляски чистоты пугаются.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31840" y="4005064"/>
            <a:ext cx="464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Танки грязи не боятся.</a:t>
            </a:r>
          </a:p>
        </p:txBody>
      </p:sp>
    </p:spTree>
    <p:extLst>
      <p:ext uri="{BB962C8B-B14F-4D97-AF65-F5344CB8AC3E}">
        <p14:creationId xmlns:p14="http://schemas.microsoft.com/office/powerpoint/2010/main" val="33014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Кошка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мяучит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безветрие бросает.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79712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3942348"/>
            <a:ext cx="5404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Собака лает – ветер носит.</a:t>
            </a:r>
          </a:p>
        </p:txBody>
      </p:sp>
    </p:spTree>
    <p:extLst>
      <p:ext uri="{BB962C8B-B14F-4D97-AF65-F5344CB8AC3E}">
        <p14:creationId xmlns:p14="http://schemas.microsoft.com/office/powerpoint/2010/main" val="20081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1143000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Осень век объедает.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3861048"/>
            <a:ext cx="5421288" cy="1036712"/>
          </a:xfrm>
        </p:spPr>
        <p:txBody>
          <a:bodyPr/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Весна год кормит.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6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pPr lvl="0"/>
            <a:r>
              <a:rPr lang="ru-RU" dirty="0"/>
              <a:t>Что поздно ложиться, у того чёрт отбирает.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682376" cy="66522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87824" y="4005064"/>
            <a:ext cx="4871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рано встаёт, тому Бог даёт.</a:t>
            </a:r>
          </a:p>
        </p:txBody>
      </p:sp>
    </p:spTree>
    <p:extLst>
      <p:ext uri="{BB962C8B-B14F-4D97-AF65-F5344CB8AC3E}">
        <p14:creationId xmlns:p14="http://schemas.microsoft.com/office/powerpoint/2010/main" val="162916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4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217</TotalTime>
  <Words>925</Words>
  <Application>Microsoft Office PowerPoint</Application>
  <PresentationFormat>Экран (4:3)</PresentationFormat>
  <Paragraphs>257</Paragraphs>
  <Slides>46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46</vt:i4>
      </vt:variant>
    </vt:vector>
  </HeadingPairs>
  <TitlesOfParts>
    <vt:vector size="48" baseType="lpstr">
      <vt:lpstr>Оформление по умолчанию</vt:lpstr>
      <vt:lpstr>Тема14</vt:lpstr>
      <vt:lpstr>Игра  «Знатоки пословиц»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Осень век объедает. </vt:lpstr>
      <vt:lpstr>Презентация PowerPoint</vt:lpstr>
      <vt:lpstr>Презентация PowerPoint</vt:lpstr>
      <vt:lpstr>Презентация PowerPoint</vt:lpstr>
      <vt:lpstr>Презентация PowerPoint</vt:lpstr>
      <vt:lpstr>Объяснительная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Мозаика</vt:lpstr>
      <vt:lpstr>Ответы</vt:lpstr>
      <vt:lpstr>Исправь ошибку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Кравченко</cp:lastModifiedBy>
  <cp:revision>24</cp:revision>
  <dcterms:created xsi:type="dcterms:W3CDTF">2013-07-18T14:26:41Z</dcterms:created>
  <dcterms:modified xsi:type="dcterms:W3CDTF">2015-12-05T11:03:29Z</dcterms:modified>
</cp:coreProperties>
</file>