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3"/>
  </p:notesMasterIdLst>
  <p:sldIdLst>
    <p:sldId id="257" r:id="rId2"/>
    <p:sldId id="258" r:id="rId3"/>
    <p:sldId id="259" r:id="rId4"/>
    <p:sldId id="309" r:id="rId5"/>
    <p:sldId id="260" r:id="rId6"/>
    <p:sldId id="310" r:id="rId7"/>
    <p:sldId id="340" r:id="rId8"/>
    <p:sldId id="314" r:id="rId9"/>
    <p:sldId id="313" r:id="rId10"/>
    <p:sldId id="315" r:id="rId11"/>
    <p:sldId id="316" r:id="rId12"/>
    <p:sldId id="261" r:id="rId13"/>
    <p:sldId id="317" r:id="rId14"/>
    <p:sldId id="318" r:id="rId15"/>
    <p:sldId id="320" r:id="rId16"/>
    <p:sldId id="323" r:id="rId17"/>
    <p:sldId id="324" r:id="rId18"/>
    <p:sldId id="325" r:id="rId19"/>
    <p:sldId id="326" r:id="rId20"/>
    <p:sldId id="267" r:id="rId21"/>
    <p:sldId id="327" r:id="rId22"/>
    <p:sldId id="328" r:id="rId23"/>
    <p:sldId id="330" r:id="rId24"/>
    <p:sldId id="331" r:id="rId25"/>
    <p:sldId id="332" r:id="rId26"/>
    <p:sldId id="333" r:id="rId27"/>
    <p:sldId id="334" r:id="rId28"/>
    <p:sldId id="335" r:id="rId29"/>
    <p:sldId id="272" r:id="rId30"/>
    <p:sldId id="336" r:id="rId31"/>
    <p:sldId id="337" r:id="rId32"/>
    <p:sldId id="338" r:id="rId33"/>
    <p:sldId id="339" r:id="rId34"/>
    <p:sldId id="341" r:id="rId35"/>
    <p:sldId id="342" r:id="rId36"/>
    <p:sldId id="321" r:id="rId37"/>
    <p:sldId id="322" r:id="rId38"/>
    <p:sldId id="288" r:id="rId39"/>
    <p:sldId id="343" r:id="rId40"/>
    <p:sldId id="280" r:id="rId41"/>
    <p:sldId id="28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9AF3-796C-4E4B-AB87-7659B2FB1218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8A46-8CE5-4815-8479-899267D7E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6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3575-9362-43D3-A8E8-3845A091B1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3575-9362-43D3-A8E8-3845A091B1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8A46-8CE5-4815-8479-899267D7EDC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D80FC-8CF5-455F-AA91-D48B67CE646F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10F1B2-939F-4208-84E1-DA1CA02D3E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&#1040;&#1085;&#1090;&#1080;&#1095;&#1085;&#1099;&#1077;%20&#1084;&#1080;&#1092;&#1099;%20&#1080;%20&#1089;&#1086;&#1074;&#1088;&#1077;&#1084;&#1077;&#1085;&#1085;&#1072;&#1103;%20&#1082;&#1091;&#1083;&#1100;&#1090;&#1091;&#1088;&#1072;.ppt#-1,6,&#1057;&#1083;&#1072;&#1081;&#1076; 6" TargetMode="External"/><Relationship Id="rId7" Type="http://schemas.openxmlformats.org/officeDocument/2006/relationships/hyperlink" Target="&#1040;&#1085;&#1090;&#1080;&#1095;&#1085;&#1099;&#1077;%20&#1084;&#1080;&#1092;&#1099;%20&#1080;%20&#1089;&#1086;&#1074;&#1088;&#1077;&#1084;&#1077;&#1085;&#1085;&#1072;&#1103;%20&#1082;&#1091;&#1083;&#1100;&#1090;&#1091;&#1088;&#1072;.ppt#-1,4,&#1057;&#1083;&#1072;&#1081;&#1076; 4" TargetMode="External"/><Relationship Id="rId2" Type="http://schemas.openxmlformats.org/officeDocument/2006/relationships/hyperlink" Target="&#1040;&#1085;&#1090;&#1080;&#1095;&#1085;&#1099;&#1077;%20&#1084;&#1080;&#1092;&#1099;%20&#1080;%20&#1089;&#1086;&#1074;&#1088;&#1077;&#1084;&#1077;&#1085;&#1085;&#1072;&#1103;%20&#1082;&#1091;&#1083;&#1100;&#1090;&#1091;&#1088;&#1072;.ppt#-1,3,&#1057;&#1083;&#1072;&#1081;&#1076; 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0;&#1085;&#1090;&#1080;&#1095;&#1085;&#1099;&#1077;%20&#1084;&#1080;&#1092;&#1099;%20&#1080;%20&#1089;&#1086;&#1074;&#1088;&#1077;&#1084;&#1077;&#1085;&#1085;&#1072;&#1103;%20&#1082;&#1091;&#1083;&#1100;&#1090;&#1091;&#1088;&#1072;.ppt#-1,40,&#1057;&#1083;&#1072;&#1081;&#1076; 40" TargetMode="External"/><Relationship Id="rId5" Type="http://schemas.openxmlformats.org/officeDocument/2006/relationships/hyperlink" Target="&#1040;&#1085;&#1090;&#1080;&#1095;&#1085;&#1099;&#1077;%20&#1084;&#1080;&#1092;&#1099;%20&#1080;%20&#1089;&#1086;&#1074;&#1088;&#1077;&#1084;&#1077;&#1085;&#1085;&#1072;&#1103;%20&#1082;&#1091;&#1083;&#1100;&#1090;&#1091;&#1088;&#1072;.ppt#-1,41,&#1057;&#1083;&#1072;&#1081;&#1076; 41" TargetMode="External"/><Relationship Id="rId10" Type="http://schemas.openxmlformats.org/officeDocument/2006/relationships/image" Target="../media/image10.png"/><Relationship Id="rId4" Type="http://schemas.openxmlformats.org/officeDocument/2006/relationships/hyperlink" Target="&#1040;&#1085;&#1090;&#1080;&#1095;&#1085;&#1099;&#1077;%20&#1084;&#1080;&#1092;&#1099;%20&#1080;%20&#1089;&#1086;&#1074;&#1088;&#1077;&#1084;&#1077;&#1085;&#1085;&#1072;&#1103;%20&#1082;&#1091;&#1083;&#1100;&#1090;&#1091;&#1088;&#1072;.ppt#-1,15,&#1057;&#1083;&#1072;&#1081;&#1076; 15" TargetMode="Externa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countries.ru/img/gr/acropolis.jpg&amp;imgrefurl=http://www.countries.ru/?pid=261&amp;h=249&amp;w=365&amp;sz=15&amp;hl=ru&amp;start=0&amp;tbnid=CrEnWDVxTTlWoM:&amp;tbnh=83&amp;tbnw=121&amp;prev=/images?q=%D0%90%D0%BA%D1%80%D0%BE%D0%BF%D0%BE%D0%BB%D1%8C&amp;svnum=10&amp;hl=ru&amp;newwindow=1&amp;sa=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23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6988"/>
            <a:ext cx="9468544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2068927" y="428604"/>
            <a:ext cx="5009128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Античность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 современная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астрономия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8662" y="5000636"/>
            <a:ext cx="7286676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</a:rPr>
              <a:t>Маслова Алёна </a:t>
            </a: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 «А»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Средняя школа №1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Руководитель:Толчинская Марина Владимировна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pic>
        <p:nvPicPr>
          <p:cNvPr id="8196" name="Picture 2" descr="Артеми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462" y="4365104"/>
            <a:ext cx="11255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10001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Зевс - Бюст 4 в. до н.э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39552" y="476672"/>
            <a:ext cx="12604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Гера - бюст конца 3 в. до н. э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2656"/>
            <a:ext cx="8572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25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996952"/>
            <a:ext cx="3024336" cy="20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Созвездие Рысь</a:t>
            </a:r>
          </a:p>
        </p:txBody>
      </p:sp>
      <p:pic>
        <p:nvPicPr>
          <p:cNvPr id="3" name="Picture 4" descr="http://www.33cats.ru/images/stories/dictionary/lynx_constel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5688632" cy="4524665"/>
          </a:xfrm>
          <a:prstGeom prst="rect">
            <a:avLst/>
          </a:prstGeom>
          <a:noFill/>
        </p:spPr>
      </p:pic>
      <p:pic>
        <p:nvPicPr>
          <p:cNvPr id="4" name="Picture 2" descr="http://www.5ka.su/download/referat/air/2003-a-4073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91581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37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Атлас звёздного неба с изображением созвездий в виде животных.</a:t>
            </a:r>
          </a:p>
        </p:txBody>
      </p:sp>
      <p:pic>
        <p:nvPicPr>
          <p:cNvPr id="3" name="Picture 2" descr="http://img-fotki.yandex.ru/get/4417/10159719.29/0_7793d_a9a630c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77" y="1484784"/>
            <a:ext cx="8280919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04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4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568952" cy="479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известная группа звезд в северном полушарии – Ковш Большой Медведицы.</a:t>
            </a:r>
          </a:p>
        </p:txBody>
      </p:sp>
    </p:spTree>
  </p:cSld>
  <p:clrMapOvr>
    <a:masterClrMapping/>
  </p:clrMapOvr>
  <p:transition advClick="0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88640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Ликаон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правитель страны Аркадии.</a:t>
            </a:r>
          </a:p>
        </p:txBody>
      </p:sp>
      <p:pic>
        <p:nvPicPr>
          <p:cNvPr id="3" name="Picture 2" descr="http://chscarlett.files.wordpress.com/2010/10/part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Необыкновенная Каллисто, рискнувшая соперничать красотой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Герой - богиней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супругой всемогущего бога Зевса.</a:t>
            </a:r>
          </a:p>
        </p:txBody>
      </p:sp>
      <p:pic>
        <p:nvPicPr>
          <p:cNvPr id="3" name="Picture 2" descr="http://www.kvintadecor.ru/baza/i-sujetnaya-jivopis/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55976" cy="5301208"/>
          </a:xfrm>
          <a:prstGeom prst="rect">
            <a:avLst/>
          </a:prstGeom>
          <a:noFill/>
        </p:spPr>
      </p:pic>
      <p:pic>
        <p:nvPicPr>
          <p:cNvPr id="4" name="Picture 2" descr="http://hotkino.net/uploads/posts/2012-01/1325549282_umenshennaya-kopiya-zev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802" y="1340768"/>
            <a:ext cx="4026719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72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680520" cy="252028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Ревнивая Гера отомстила Каллисто: пользуясь своим сверхъестественным могуществом, она превратила её в безобразную медведицу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 descr="http://www.anne-queen.com.ua/assets/images/folder_for_pictures_1/hera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384376" cy="62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0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15" y="332657"/>
            <a:ext cx="8305800" cy="129614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 Каллисто, юный Аркад, возвратившийся с охоты, увидел у дверей своего дома дикого зверя. Ничего не подозревая, он чуть не убил свою мать-медведицу.</a:t>
            </a:r>
          </a:p>
        </p:txBody>
      </p:sp>
      <p:pic>
        <p:nvPicPr>
          <p:cNvPr id="1026" name="Picture 2" descr="http://www.latein-pagina.de/ovid/pic_ovid_2/callisto%20ar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57950" cy="478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2241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Зевс забрал на небо Каллисто, превратив в красивое созвездие - Большую Медведицу, а её любимая собака стала сиять на небе Малой Медведицей.</a:t>
            </a:r>
          </a:p>
        </p:txBody>
      </p:sp>
      <p:pic>
        <p:nvPicPr>
          <p:cNvPr id="3" name="Picture 2" descr="&amp;Acy;&amp;ncy;&amp;icy;&amp;mcy;&amp;acy;&amp;tscy;&amp;icy;&amp;yacy; &amp;scy;&amp;ocy;&amp;zcy;&amp;vcy;&amp;iecy;&amp;zcy;&amp;dcy;&amp;icy;&amp;jcy; &amp;Bcy;&amp;ocy;&amp;lcy;&amp;softcy;&amp;shcy;&amp;ocy;&amp;jcy; &amp;icy; &amp;Mcy;&amp;acy;&amp;lcy;&amp;ocy;&amp;jcy; &amp;Mcy;&amp;iecy;&amp;dcy;&amp;vcy;&amp;iecy;&amp;dcy;&amp;icy;&amp;tscy;&amp;y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41682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51443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остался на земле и Аркад: Зевс превратил его в созвездие Волопаса, обречённого навеки сторожить в небесах свою мать. Главная звезда этого созвездия Арктур, что означает «страж медведицы».</a:t>
            </a:r>
          </a:p>
        </p:txBody>
      </p:sp>
      <p:pic>
        <p:nvPicPr>
          <p:cNvPr id="3" name="Picture 2" descr="&amp;Kcy;&amp;ocy;&amp;vcy;&amp;shcy; &amp;Bcy;&amp;ocy;&amp;lcy;&amp;softcy;&amp;shcy;&amp;ocy;&amp;jcy; &amp;Mcy;&amp;iecy;&amp;dcy;&amp;vcy;&amp;iecy;&amp;dcy;&amp;icy;&amp;tscy;&amp;y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6984776" cy="460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Зевса Рея, опасаясь злого бога Кроноса, спрятала своего младенца в пещере, где его вскармливали коза Амалтея и две медведицы - Мелисса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Гелика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помещённые за это на небо.</a:t>
            </a:r>
          </a:p>
        </p:txBody>
      </p:sp>
      <p:pic>
        <p:nvPicPr>
          <p:cNvPr id="5" name="Picture 2" descr="http://content.foto.mail.ru/mail/vikiolh/_answers/i-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13122" y="2468563"/>
            <a:ext cx="5852582" cy="4389437"/>
          </a:xfrm>
          <a:prstGeom prst="rect">
            <a:avLst/>
          </a:prstGeom>
          <a:noFill/>
        </p:spPr>
      </p:pic>
      <p:pic>
        <p:nvPicPr>
          <p:cNvPr id="4" name="Picture 2" descr="http://2.bp.blogspot.com/_nLbR_VTTY1o/S6ghs1MUOYI/AAAAAAAAAes/IujMyC0-sRY/s1600/%D0%A0%D0%B8%D1%81%D1%83%D0%BD%D0%BE%D0%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5400"/>
            <a:ext cx="3203848" cy="442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214546" y="357166"/>
            <a:ext cx="429636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Содержание</a:t>
            </a:r>
            <a:endParaRPr lang="ru-RU" sz="5400" b="1" dirty="0">
              <a:ln w="50800"/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hlinkClick r:id="rId2" action="ppaction://hlinkpres?slideindex=3&amp;slidetitle=Слайд 3"/>
          </p:cNvPr>
          <p:cNvSpPr/>
          <p:nvPr/>
        </p:nvSpPr>
        <p:spPr>
          <a:xfrm>
            <a:off x="467544" y="1628800"/>
            <a:ext cx="1714512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Введение</a:t>
            </a:r>
          </a:p>
        </p:txBody>
      </p:sp>
      <p:sp>
        <p:nvSpPr>
          <p:cNvPr id="51" name="Прямоугольник 50">
            <a:hlinkClick r:id="rId3" action="ppaction://hlinkpres?slideindex=6&amp;slidetitle=Слайд 6"/>
          </p:cNvPr>
          <p:cNvSpPr/>
          <p:nvPr/>
        </p:nvSpPr>
        <p:spPr>
          <a:xfrm>
            <a:off x="6372200" y="1628800"/>
            <a:ext cx="216024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Миф о Большой и Малой Медведицах</a:t>
            </a:r>
          </a:p>
        </p:txBody>
      </p:sp>
      <p:sp>
        <p:nvSpPr>
          <p:cNvPr id="52" name="Прямоугольник 51">
            <a:hlinkClick r:id="rId4" action="ppaction://hlinkpres?slideindex=15&amp;slidetitle=Слайд 15"/>
          </p:cNvPr>
          <p:cNvSpPr/>
          <p:nvPr/>
        </p:nvSpPr>
        <p:spPr>
          <a:xfrm>
            <a:off x="5940152" y="3212976"/>
            <a:ext cx="259228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50800"/>
                <a:solidFill>
                  <a:schemeClr val="bg1">
                    <a:lumMod val="50000"/>
                  </a:schemeClr>
                </a:solidFill>
              </a:rPr>
              <a:t>Мифы о Персее,Пегасе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50800"/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16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 др.</a:t>
            </a:r>
          </a:p>
        </p:txBody>
      </p:sp>
      <p:sp>
        <p:nvSpPr>
          <p:cNvPr id="56" name="Прямоугольник 55">
            <a:hlinkClick r:id="rId5" action="ppaction://hlinkpres?slideindex=41&amp;slidetitle=Слайд 41"/>
          </p:cNvPr>
          <p:cNvSpPr/>
          <p:nvPr/>
        </p:nvSpPr>
        <p:spPr>
          <a:xfrm>
            <a:off x="3491880" y="6093296"/>
            <a:ext cx="211949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Источники</a:t>
            </a:r>
          </a:p>
        </p:txBody>
      </p:sp>
      <p:sp>
        <p:nvSpPr>
          <p:cNvPr id="57" name="Прямоугольник 56">
            <a:hlinkClick r:id="rId6" action="ppaction://hlinkpres?slideindex=40&amp;slidetitle=Слайд 40"/>
          </p:cNvPr>
          <p:cNvSpPr/>
          <p:nvPr/>
        </p:nvSpPr>
        <p:spPr>
          <a:xfrm>
            <a:off x="3491880" y="4725144"/>
            <a:ext cx="208743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Заключение</a:t>
            </a:r>
          </a:p>
        </p:txBody>
      </p:sp>
      <p:sp>
        <p:nvSpPr>
          <p:cNvPr id="60" name="Прямоугольник 59">
            <a:hlinkClick r:id="rId7" action="ppaction://hlinkpres?slideindex=4&amp;slidetitle=Слайд 4"/>
          </p:cNvPr>
          <p:cNvSpPr/>
          <p:nvPr/>
        </p:nvSpPr>
        <p:spPr>
          <a:xfrm>
            <a:off x="1187624" y="3140968"/>
            <a:ext cx="200026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50800"/>
                <a:solidFill>
                  <a:schemeClr val="bg1">
                    <a:lumMod val="50000"/>
                  </a:schemeClr>
                </a:solidFill>
              </a:rPr>
              <a:t>Мифология и астрономия</a:t>
            </a:r>
            <a:endParaRPr lang="ru-RU" sz="1600" b="1" dirty="0">
              <a:ln w="50800"/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227" name="Picture 4" descr="Векторный клипарт: Феми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4429125"/>
            <a:ext cx="1143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6" descr="Векторный клипарт: Актео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13" y="1785938"/>
            <a:ext cx="166528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2" descr="Векторный клипарт: Аргонавт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00" y="4929188"/>
            <a:ext cx="135731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13576" cy="172819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со звездой Мицар - второй в ручке ковша Большой Медведицы - едва заметна звезда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Алькор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ней можно проверять зрение, так как она должна быть видна невооружённым глазом.</a:t>
            </a:r>
          </a:p>
        </p:txBody>
      </p:sp>
      <p:pic>
        <p:nvPicPr>
          <p:cNvPr id="27650" name="Picture 2" descr="http://img1.liveinternet.ru/images/attach/c/0/39/991/39991610_1235209146_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8964488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названиях звёздного неба отразился миф о герое Персее.</a:t>
            </a:r>
          </a:p>
        </p:txBody>
      </p:sp>
      <p:pic>
        <p:nvPicPr>
          <p:cNvPr id="4" name="Picture 2" descr="http://www.computery.ru/images/hard/2010/478/sciencenews_science_ris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8496944" cy="550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636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Эфиопией правили царь Цефей и царица Кассиопея.</a:t>
            </a:r>
          </a:p>
        </p:txBody>
      </p:sp>
      <p:pic>
        <p:nvPicPr>
          <p:cNvPr id="4" name="Picture 2" descr="http://www.stihi.ru/pics/2012/07/25/13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268760"/>
            <a:ext cx="856895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85496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у них единственная дочь красивица Андромеда.</a:t>
            </a:r>
          </a:p>
        </p:txBody>
      </p:sp>
      <p:pic>
        <p:nvPicPr>
          <p:cNvPr id="58370" name="Picture 2" descr="http://www.look.com.ua/large/201209/12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923928" cy="5184576"/>
          </a:xfrm>
          <a:prstGeom prst="rect">
            <a:avLst/>
          </a:prstGeom>
          <a:noFill/>
        </p:spPr>
      </p:pic>
      <p:pic>
        <p:nvPicPr>
          <p:cNvPr id="58372" name="Picture 4" descr="http://www.astro-pages.ru/rabmod/1335418930/image/1335442462an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008" y="1484784"/>
            <a:ext cx="50339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Мифические обитательницы моря - Нереиды.</a:t>
            </a:r>
          </a:p>
        </p:txBody>
      </p:sp>
      <p:pic>
        <p:nvPicPr>
          <p:cNvPr id="4" name="Picture 2" descr="http://www.onelegend.ru/images/nereidy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35642" y="1935163"/>
            <a:ext cx="2472716" cy="4389437"/>
          </a:xfrm>
          <a:prstGeom prst="rect">
            <a:avLst/>
          </a:prstGeom>
          <a:noFill/>
        </p:spPr>
      </p:pic>
      <p:pic>
        <p:nvPicPr>
          <p:cNvPr id="65538" name="Picture 2" descr="http://www.avataram.ru/mythology/img/nere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39230"/>
            <a:ext cx="2537295" cy="3213906"/>
          </a:xfrm>
          <a:prstGeom prst="rect">
            <a:avLst/>
          </a:prstGeom>
          <a:noFill/>
        </p:spPr>
      </p:pic>
      <p:pic>
        <p:nvPicPr>
          <p:cNvPr id="65540" name="Picture 4" descr="http://i3.beon.ru/99/66/366699/0/15494800/Lenta_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442" y="3212976"/>
            <a:ext cx="267403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03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морей Посейдон.</a:t>
            </a:r>
          </a:p>
        </p:txBody>
      </p:sp>
      <p:pic>
        <p:nvPicPr>
          <p:cNvPr id="4" name="Picture 2" descr="http://www.grekomania.ru/images/pageinfo/categories/big/6_Poseid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268760"/>
            <a:ext cx="871296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Морское чудовище - Кит, посланное на Эфиопию.</a:t>
            </a:r>
          </a:p>
        </p:txBody>
      </p:sp>
      <p:pic>
        <p:nvPicPr>
          <p:cNvPr id="4" name="Picture 6" descr="1227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484785"/>
            <a:ext cx="8712968" cy="52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Красавица Андромеда, прикованная к скале, чтобы умилостивить Посейдона.</a:t>
            </a:r>
          </a:p>
        </p:txBody>
      </p:sp>
      <p:pic>
        <p:nvPicPr>
          <p:cNvPr id="4" name="Picture 2" descr="http://img-fotki.yandex.ru/get/41/gfinogej.1/0_1814c_3afd1cd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7416824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Персей, совершивший необыкновенный подвиг, отрубает голову самой страшной горгоне Медузе.</a:t>
            </a:r>
          </a:p>
        </p:txBody>
      </p:sp>
      <p:pic>
        <p:nvPicPr>
          <p:cNvPr id="4" name="Picture 4" descr="http://www.masada2000.org/medus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16948"/>
            <a:ext cx="2664296" cy="4448370"/>
          </a:xfrm>
          <a:prstGeom prst="rect">
            <a:avLst/>
          </a:prstGeom>
          <a:noFill/>
        </p:spPr>
      </p:pic>
      <p:pic>
        <p:nvPicPr>
          <p:cNvPr id="5" name="Picture 2" descr="http://www.nsm.uh.edu/%7Edgraur/images/medu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4968552" cy="513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roza.ru/pics/2009/07/17/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78" y="476672"/>
            <a:ext cx="830753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1"/>
          <p:cNvSpPr>
            <a:spLocks noChangeArrowheads="1"/>
          </p:cNvSpPr>
          <p:nvPr/>
        </p:nvSpPr>
        <p:spPr bwMode="auto">
          <a:xfrm>
            <a:off x="1071563" y="1285875"/>
            <a:ext cx="700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cs typeface="Arial" charset="0"/>
              </a:rPr>
              <a:t>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43174" y="285728"/>
            <a:ext cx="357020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Введение</a:t>
            </a:r>
          </a:p>
        </p:txBody>
      </p:sp>
      <p:sp>
        <p:nvSpPr>
          <p:cNvPr id="10244" name="Прямоугольник 33"/>
          <p:cNvSpPr>
            <a:spLocks noChangeArrowheads="1"/>
          </p:cNvSpPr>
          <p:nvPr/>
        </p:nvSpPr>
        <p:spPr bwMode="auto">
          <a:xfrm>
            <a:off x="1116086" y="1268760"/>
            <a:ext cx="70008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Arial" charset="0"/>
              </a:rPr>
              <a:t>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 велик интерес к древним культурам. Это связано с тем, что культуры современных народов немыслимы без прошлого. Литература, искусство и философия Древней Греции дали толчок развитию европейской культуры. Древняя Греция открыла человека как прекрасное и совершенное творение природы.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Историческое развитие всего человечества нельзя представить без античности. Греция и Рим оставили множество мифов. Миф объясняет любое природное событие волей божества, то есть причина выводиться за пределы самой природы, перемещается в небесную область, вверяется богами. Всё это нашло своё отражение и в современной астрономии.</a:t>
            </a:r>
          </a:p>
        </p:txBody>
      </p:sp>
      <p:pic>
        <p:nvPicPr>
          <p:cNvPr id="10246" name="Picture 4" descr="Векторный клипарт: Икар и Дед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333375"/>
            <a:ext cx="151216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tbn0.google.com/images?q=tbn:CrEnWDVxTTlWoM:http://www.countries.ru/img/gr/acropol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9113" y="4941168"/>
            <a:ext cx="337833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Векторный клипарт: Яс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4" y="814387"/>
            <a:ext cx="1285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Отважная схватка Персея с чудовищем.</a:t>
            </a:r>
          </a:p>
        </p:txBody>
      </p:sp>
      <p:pic>
        <p:nvPicPr>
          <p:cNvPr id="4" name="Picture 2" descr="http://img-fotki.yandex.ru/get/4307/galikos.14/0_386cc_4a6ce9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3284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небе с тех пор горят созвездия Кассиопеи, Цефея, Андромеды, Персея.</a:t>
            </a:r>
          </a:p>
        </p:txBody>
      </p:sp>
      <p:pic>
        <p:nvPicPr>
          <p:cNvPr id="4" name="Picture 2" descr="http://img0.liveinternet.ru/images/attach/c/0/48/413/48413048_androme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647489"/>
            <a:ext cx="8568952" cy="514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Крылатый конь Пегас возник из обезглавленного Персеем тела Медузы Горгоны, но не унаследовал от неё ничего плохого. Он был любимцем девяти муз - дочерей Зевса и богини памяти  Мнемозины.  На склоне горы Геликон он выбил копытом источник Иппокрены, вода которого приносит поэтам вдохновение.</a:t>
            </a:r>
          </a:p>
        </p:txBody>
      </p:sp>
      <p:pic>
        <p:nvPicPr>
          <p:cNvPr id="4" name="Picture 4" descr="http://s49.radikal.ru/i125/1004/07/7333030d6b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2780928"/>
            <a:ext cx="4752528" cy="3456384"/>
          </a:xfrm>
          <a:prstGeom prst="rect">
            <a:avLst/>
          </a:prstGeom>
          <a:noFill/>
        </p:spPr>
      </p:pic>
      <p:pic>
        <p:nvPicPr>
          <p:cNvPr id="5" name="Picture 2" descr="http://www.gardenhistory.ru/photos/pages/345-4168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032448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древних народов самым главным было созвездие Тельца, так как новый год начинался весной.</a:t>
            </a:r>
          </a:p>
        </p:txBody>
      </p:sp>
      <p:pic>
        <p:nvPicPr>
          <p:cNvPr id="4" name="Picture 2" descr="http://dreamworlds.ru/uploads/posts/2009-03/1236961198_tel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57601"/>
            <a:ext cx="8424936" cy="53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зодиаке Телец самое древнее созвездие, поскольку в жизни древних народов скотоводство играло огромную роль.</a:t>
            </a:r>
          </a:p>
        </p:txBody>
      </p:sp>
      <p:pic>
        <p:nvPicPr>
          <p:cNvPr id="4" name="Picture 2" descr="http://meteoweb.ru/astro/img/lessons/less003-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63829"/>
            <a:ext cx="8280920" cy="512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8776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древние народы почитали это животное, считали его священным. На Крите быка звали Минотавром. Герои Эллады Геракл, Тесей, Ясон усмиряли быков.</a:t>
            </a:r>
          </a:p>
        </p:txBody>
      </p:sp>
      <p:pic>
        <p:nvPicPr>
          <p:cNvPr id="4" name="Picture 2" descr="http://www.team-bhp.com/forum/attachments/travelogues/375524d1277573854t-cincinnati-niagara-falls-ny-new-york-cincinnati-dscn82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15269"/>
            <a:ext cx="5904656" cy="4961724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5/51/Barye_-_Th%C3%A9s%C3%A9e_Minota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490" y="1620418"/>
            <a:ext cx="2756997" cy="5245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Верховный бог Египта Амон-Ра изображался с бараньей головой.</a:t>
            </a:r>
          </a:p>
        </p:txBody>
      </p:sp>
      <p:pic>
        <p:nvPicPr>
          <p:cNvPr id="4" name="Picture 2" descr="http://dreamworlds.ru/uploads/posts/2009-01/thumbs/1230925357_6735746_papyrus_anubis_by_hbru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5768" y="1735183"/>
            <a:ext cx="8026672" cy="500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608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дорога к его храму представляла собой аллею из сфинксов с бараньими головами.</a:t>
            </a:r>
          </a:p>
        </p:txBody>
      </p:sp>
      <p:pic>
        <p:nvPicPr>
          <p:cNvPr id="4" name="Picture 2" descr="http://www.lookandtravel.ru/wp-content/uploads/2010/08/%D0%A5%D1%80%D0%B0%D0%BC-%D0%9A%D0%B0%D1%80%D0%BD%D0%B0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60404"/>
            <a:ext cx="8568952" cy="5095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593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35" y="188640"/>
            <a:ext cx="8229600" cy="129614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Считалось, что созвездие Овна названо в честь Овна с золотым руном, за которым и плыли аргонавты. На небе существует ряд  созвездий, отражающих Корабль Арго.  </a:t>
            </a:r>
          </a:p>
        </p:txBody>
      </p:sp>
      <p:pic>
        <p:nvPicPr>
          <p:cNvPr id="49154" name="Picture 2" descr="http://www.astrokot.kiev.ua/slovar/images/ar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8497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1858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яркая звезда в созвездии Тельца носит название Альдебаран.</a:t>
            </a:r>
          </a:p>
        </p:txBody>
      </p:sp>
      <p:pic>
        <p:nvPicPr>
          <p:cNvPr id="4" name="Picture 2" descr="http://www.liveastrology.org/images/astro/sz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22477"/>
            <a:ext cx="3905250" cy="4995712"/>
          </a:xfrm>
          <a:prstGeom prst="rect">
            <a:avLst/>
          </a:prstGeom>
          <a:noFill/>
        </p:spPr>
      </p:pic>
      <p:pic>
        <p:nvPicPr>
          <p:cNvPr id="5" name="Picture 4" descr="http://www.hyade.com/name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45656"/>
            <a:ext cx="3888432" cy="2977628"/>
          </a:xfrm>
          <a:prstGeom prst="rect">
            <a:avLst/>
          </a:prstGeom>
          <a:noFill/>
        </p:spPr>
      </p:pic>
      <p:pic>
        <p:nvPicPr>
          <p:cNvPr id="6" name="Picture 2" descr="http://shkolazhizni.ru/img/content/i61/61339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450" y="4808405"/>
            <a:ext cx="28575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491" y="119675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моей работы связана с постоянным интересом к античной мифологии, с использованием её образов на протяжении столетий. Античность вдохновляла и вдохновляет поэтов и художников, мыслителей и ваятелей. Она - живой родник, который столетия питает мысль человека.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 исследовательской работы: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Раскрыть роль античной мифологии и её место в науке.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античной мифологии в астрономии.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Античная мифология, мифы Древней Греции и Рима.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Векторный клипарт: Тезей и Минота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Векторный клипарт: Пегас и Беллерофо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strolabe-gps.ru/vs/i/p/13179454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160" y="5013176"/>
            <a:ext cx="547260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671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31"/>
          <p:cNvSpPr>
            <a:spLocks noChangeArrowheads="1"/>
          </p:cNvSpPr>
          <p:nvPr/>
        </p:nvSpPr>
        <p:spPr bwMode="auto">
          <a:xfrm>
            <a:off x="1071563" y="1285875"/>
            <a:ext cx="700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cs typeface="Arial" charset="0"/>
              </a:rPr>
              <a:t>	</a:t>
            </a:r>
          </a:p>
        </p:txBody>
      </p:sp>
      <p:sp>
        <p:nvSpPr>
          <p:cNvPr id="47107" name="Прямоугольник 32"/>
          <p:cNvSpPr>
            <a:spLocks noChangeArrowheads="1"/>
          </p:cNvSpPr>
          <p:nvPr/>
        </p:nvSpPr>
        <p:spPr bwMode="auto">
          <a:xfrm>
            <a:off x="928688" y="1000125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cs typeface="Arial" charset="0"/>
              </a:rPr>
              <a:t>	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63888" y="188640"/>
            <a:ext cx="240161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Заключение</a:t>
            </a:r>
          </a:p>
        </p:txBody>
      </p:sp>
      <p:sp>
        <p:nvSpPr>
          <p:cNvPr id="47109" name="Прямоугольник 35"/>
          <p:cNvSpPr>
            <a:spLocks noChangeArrowheads="1"/>
          </p:cNvSpPr>
          <p:nvPr/>
        </p:nvSpPr>
        <p:spPr bwMode="auto">
          <a:xfrm>
            <a:off x="1547664" y="1340768"/>
            <a:ext cx="655272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созвездия носят название и легенды мифов античности. Конечно, некоторые созвездия были названы и другими древними цивилизациями Египта, Индии и др., но в историю прочно вошли именно мифы античности, которые были наиболее яркими и запоминающимися.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Следовательно, можно сделать вывод, что античная мифология является неотъемлемой частью мировой культуры. Античность является основным этапом становления мировой культуры и поэтому имеет огромное значение. Примером тому являются мировые литературные шедевры, которые прочно вошли в культуру и на сегодняшний день известны практически всем.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Также примером может послужить огромный вклад в историю возникновения зодиакальных созвездий, а также общего развития астрономии. Следовательно, мировая культура при отсутствии античности будет не полноценной, так как античность является одной из главных частей культуры.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	</a:t>
            </a:r>
          </a:p>
        </p:txBody>
      </p:sp>
      <p:pic>
        <p:nvPicPr>
          <p:cNvPr id="11" name="Picture 2" descr="Юпи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1733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Меркурий - брон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481175"/>
            <a:ext cx="1652588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31"/>
          <p:cNvSpPr>
            <a:spLocks noChangeArrowheads="1"/>
          </p:cNvSpPr>
          <p:nvPr/>
        </p:nvSpPr>
        <p:spPr bwMode="auto">
          <a:xfrm>
            <a:off x="1071563" y="1285875"/>
            <a:ext cx="700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cs typeface="Arial" charset="0"/>
              </a:rPr>
              <a:t>	</a:t>
            </a:r>
          </a:p>
        </p:txBody>
      </p:sp>
      <p:sp>
        <p:nvSpPr>
          <p:cNvPr id="48131" name="Прямоугольник 32"/>
          <p:cNvSpPr>
            <a:spLocks noChangeArrowheads="1"/>
          </p:cNvSpPr>
          <p:nvPr/>
        </p:nvSpPr>
        <p:spPr bwMode="auto">
          <a:xfrm>
            <a:off x="928688" y="1000125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cs typeface="Arial" charset="0"/>
              </a:rPr>
              <a:t>	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14290"/>
            <a:ext cx="211949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Источники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87824" y="4365104"/>
            <a:ext cx="204254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solidFill>
                  <a:schemeClr val="bg1">
                    <a:lumMod val="50000"/>
                  </a:schemeClr>
                </a:solidFill>
                <a:latin typeface="+mn-lt"/>
              </a:rPr>
              <a:t>Интернет:</a:t>
            </a:r>
          </a:p>
        </p:txBody>
      </p:sp>
      <p:sp>
        <p:nvSpPr>
          <p:cNvPr id="48134" name="Прямоугольник 36"/>
          <p:cNvSpPr>
            <a:spLocks noChangeArrowheads="1"/>
          </p:cNvSpPr>
          <p:nvPr/>
        </p:nvSpPr>
        <p:spPr bwMode="auto">
          <a:xfrm>
            <a:off x="3203848" y="5877272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cs typeface="Arial" charset="0"/>
              </a:rPr>
              <a:t>htt://mythology.nar</a:t>
            </a:r>
            <a:endParaRPr lang="ru-RU" sz="1400" dirty="0">
              <a:cs typeface="Arial" charset="0"/>
            </a:endParaRPr>
          </a:p>
        </p:txBody>
      </p:sp>
      <p:sp>
        <p:nvSpPr>
          <p:cNvPr id="48135" name="Прямоугольник 41"/>
          <p:cNvSpPr>
            <a:spLocks noChangeArrowheads="1"/>
          </p:cNvSpPr>
          <p:nvPr/>
        </p:nvSpPr>
        <p:spPr bwMode="auto">
          <a:xfrm>
            <a:off x="2267744" y="6165304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cs typeface="Arial" charset="0"/>
              </a:rPr>
              <a:t>http://chronarda.ru/phoebus/myth/gods.php</a:t>
            </a:r>
            <a:endParaRPr lang="ru-RU" sz="1400" dirty="0">
              <a:cs typeface="Arial" charset="0"/>
            </a:endParaRPr>
          </a:p>
        </p:txBody>
      </p:sp>
      <p:sp>
        <p:nvSpPr>
          <p:cNvPr id="48136" name="Прямоугольник 42"/>
          <p:cNvSpPr>
            <a:spLocks noChangeArrowheads="1"/>
          </p:cNvSpPr>
          <p:nvPr/>
        </p:nvSpPr>
        <p:spPr bwMode="auto">
          <a:xfrm>
            <a:off x="2699792" y="4941168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cs typeface="Arial" charset="0"/>
              </a:rPr>
              <a:t>http://www.foxdesign.ru/legend</a:t>
            </a:r>
            <a:endParaRPr lang="ru-RU" sz="1400" dirty="0">
              <a:cs typeface="Arial" charset="0"/>
            </a:endParaRPr>
          </a:p>
        </p:txBody>
      </p:sp>
      <p:sp>
        <p:nvSpPr>
          <p:cNvPr id="48137" name="Прямоугольник 43"/>
          <p:cNvSpPr>
            <a:spLocks noChangeArrowheads="1"/>
          </p:cNvSpPr>
          <p:nvPr/>
        </p:nvSpPr>
        <p:spPr bwMode="auto">
          <a:xfrm>
            <a:off x="2771800" y="5517232"/>
            <a:ext cx="257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cs typeface="Arial" charset="0"/>
              </a:rPr>
              <a:t>http://mify.org/poems/poems</a:t>
            </a:r>
            <a:endParaRPr lang="ru-RU" sz="1400" dirty="0">
              <a:cs typeface="Arial" charset="0"/>
            </a:endParaRPr>
          </a:p>
        </p:txBody>
      </p:sp>
      <p:sp>
        <p:nvSpPr>
          <p:cNvPr id="48138" name="Прямоугольник 44"/>
          <p:cNvSpPr>
            <a:spLocks noChangeArrowheads="1"/>
          </p:cNvSpPr>
          <p:nvPr/>
        </p:nvSpPr>
        <p:spPr bwMode="auto">
          <a:xfrm>
            <a:off x="3059832" y="522920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cs typeface="Arial" charset="0"/>
              </a:rPr>
              <a:t>http://mify.org/picture</a:t>
            </a:r>
            <a:endParaRPr lang="ru-RU" sz="1400" dirty="0">
              <a:cs typeface="Arial" charset="0"/>
            </a:endParaRPr>
          </a:p>
        </p:txBody>
      </p:sp>
      <p:pic>
        <p:nvPicPr>
          <p:cNvPr id="48139" name="Picture 2" descr="Векторный клипарт: греческая миф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564904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555855" y="786513"/>
            <a:ext cx="727280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1.Агбунов М. Античные мифы и легенды: Мифологич. словарь. — М.: МИКИС, 1999 г.</a:t>
            </a:r>
          </a:p>
          <a:p>
            <a:pPr lvl="0" fontAlgn="base" hangingPunct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2.Боннар А Греческая цивилизация г. Ростов-на-Дону,”Феникс”,1999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3.Голубцова Е.С Античная Греция..– М.: Наука,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4.Зелинский Ф.Ф. Сказочная древность Эллады ,М.: Моск. рабочий, 1992 г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5.Зигель Ф.Ю. Сокровища звездного неба: Путеводитель по созвездиям и Луне. - М.: Наука, 1997.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6.Лисовый И.А.,.Ревяко К.А. Античный мир в терминах, именах и названиях: Словарь-справочник по истории и культуре Древней Греции и Рима. - 3-е изд. - Мн: Беларусь, 2001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7.Лосев А.Ф., Сонкина Г.А., Античная литература. – М.: Художественная литература, 1998.</a:t>
            </a:r>
          </a:p>
          <a:p>
            <a:pPr lvl="0" fontAlgn="base" hangingPunct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8.Любимов Л Искусство Древнего Мира М.,”Просвещение”,2000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9.Мертлик Р. Античные легенды и сказания: Пер. с чеш. — М.: Республика, 1999 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10.Немировский А.И. Мифы Древней Эллады. — М.: Просвещение, 2001 г.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11.Петискус А.-Г. Боги и легенды Олимпа: Энцикл. путеводитель по мифологии древних греков и римлян. — М.: Современник Штоль Г. Мифы классической древности: В 2 т.:</a:t>
            </a:r>
          </a:p>
          <a:p>
            <a:pPr lvl="1"/>
            <a:r>
              <a:rPr lang="ru-RU" sz="1400" dirty="0"/>
              <a:t> </a:t>
            </a:r>
          </a:p>
          <a:p>
            <a:pPr lvl="1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8" name="Picture 2" descr="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1809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Векторный клипарт: Зев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Векторный клипарт: Ге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157192"/>
            <a:ext cx="12858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5"/>
            <a:ext cx="8229600" cy="180019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Астрономы древности разделили звездное небо на созвездия. Большая часть созвездий, названных во времена Гиппарха и Птолемея, имеет названия животных или героев мифов.</a:t>
            </a:r>
          </a:p>
        </p:txBody>
      </p:sp>
      <p:pic>
        <p:nvPicPr>
          <p:cNvPr id="7173" name="Picture 5" descr="1223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77219"/>
            <a:ext cx="1872556" cy="24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1193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3" y="2500312"/>
            <a:ext cx="29924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Гиппарх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24533" y="6165304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Птолемей</a:t>
            </a:r>
          </a:p>
        </p:txBody>
      </p:sp>
    </p:spTree>
  </p:cSld>
  <p:clrMapOvr>
    <a:masterClrMapping/>
  </p:clrMapOvr>
  <p:transition advClick="0" advTm="1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6561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созвездий очень интересна. Ещё очень давно наблюдатели неба объединили наиболее яркие и заметные группы звёзд в созвездия и дали им различные наименования.</a:t>
            </a:r>
          </a:p>
        </p:txBody>
      </p:sp>
      <p:pic>
        <p:nvPicPr>
          <p:cNvPr id="3" name="Picture 2" descr="http://pushistiku.ru/uploads/posts/2011-07/1309568522_skymap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89385"/>
            <a:ext cx="8101408" cy="4795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50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были имена различных мифических героев или животных, персонажей легенд и сказаний - Геркулес, Центавр, Цефей, Кассиопея, Андромеда, Пегас.</a:t>
            </a:r>
          </a:p>
        </p:txBody>
      </p:sp>
      <p:pic>
        <p:nvPicPr>
          <p:cNvPr id="3" name="Picture 2" descr="http://chegdomyn.narod.ru/meny/deti/astrogalaxy/skymap_summ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95008"/>
            <a:ext cx="77048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36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Медведица</a:t>
            </a:r>
          </a:p>
        </p:txBody>
      </p:sp>
      <p:pic>
        <p:nvPicPr>
          <p:cNvPr id="3" name="Picture 2" descr="http://www.helpmammy.ru/doc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36381"/>
            <a:ext cx="3479056" cy="2982070"/>
          </a:xfrm>
          <a:prstGeom prst="rect">
            <a:avLst/>
          </a:prstGeom>
          <a:noFill/>
        </p:spPr>
      </p:pic>
      <p:pic>
        <p:nvPicPr>
          <p:cNvPr id="4" name="Picture 8" descr="http://www.tagil09.ru/images/articles/.covers/.thumb/tmm300x300_19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16" y="4973132"/>
            <a:ext cx="2664296" cy="1685926"/>
          </a:xfrm>
          <a:prstGeom prst="rect">
            <a:avLst/>
          </a:prstGeom>
          <a:noFill/>
        </p:spPr>
      </p:pic>
      <p:pic>
        <p:nvPicPr>
          <p:cNvPr id="5" name="Picture 6" descr="http://deti.sputnik-n.ru/exogens.ruen.images/1194585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347864" cy="2587592"/>
          </a:xfrm>
          <a:prstGeom prst="rect">
            <a:avLst/>
          </a:prstGeom>
          <a:noFill/>
        </p:spPr>
      </p:pic>
      <p:pic>
        <p:nvPicPr>
          <p:cNvPr id="6" name="Picture 4" descr="http://www.astrolabe-gps.ru/vs/i/p/13179454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060" y="4701436"/>
            <a:ext cx="2699792" cy="196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92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Созвездие Жирафа</a:t>
            </a:r>
          </a:p>
        </p:txBody>
      </p:sp>
      <p:pic>
        <p:nvPicPr>
          <p:cNvPr id="3" name="Picture 2" descr="http://planets-ua.com/images/gira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90257" cy="4797152"/>
          </a:xfrm>
          <a:prstGeom prst="rect">
            <a:avLst/>
          </a:prstGeom>
          <a:noFill/>
        </p:spPr>
      </p:pic>
      <p:pic>
        <p:nvPicPr>
          <p:cNvPr id="4" name="Picture 4" descr="http://www.planetary-rzn.ru/uploads/fotos/112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503290" cy="4435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484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1039</TotalTime>
  <Words>1221</Words>
  <Application>Microsoft Office PowerPoint</Application>
  <PresentationFormat>Экран (4:3)</PresentationFormat>
  <Paragraphs>94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Астрономы древности разделили звездное небо на созвездия. Большая часть созвездий, названных во времена Гиппарха и Птолемея, имеет названия животных или героев мифов.</vt:lpstr>
      <vt:lpstr>История созвездий очень интересна. Ещё очень давно наблюдатели неба объединили наиболее яркие и заметные группы звёзд в созвездия и дали им различные наименования.</vt:lpstr>
      <vt:lpstr>Это были имена различных мифических героев или животных, персонажей легенд и сказаний - Геркулес, Центавр, Цефей, Кассиопея, Андромеда, Пегас.</vt:lpstr>
      <vt:lpstr>Большая Медведица</vt:lpstr>
      <vt:lpstr>Созвездие Жирафа</vt:lpstr>
      <vt:lpstr>Созвездие Рысь</vt:lpstr>
      <vt:lpstr>   Атлас звёздного неба с изображением созвездий в виде животных.</vt:lpstr>
      <vt:lpstr>Самая известная группа звезд в северном полушарии – Ковш Большой Медведицы.</vt:lpstr>
      <vt:lpstr>Царь Ликаон - правитель страны Аркадии.</vt:lpstr>
      <vt:lpstr>Необыкновенная Каллисто, рискнувшая соперничать красотой с Герой - богиней и супругой всемогущего бога Зевса.</vt:lpstr>
      <vt:lpstr>Ревнивая Гера отомстила Каллисто: пользуясь своим сверхъестественным могуществом, она превратила её в безобразную медведицу.</vt:lpstr>
      <vt:lpstr>Сын Каллисто, юный Аркад, возвратившийся с охоты, увидел у дверей своего дома дикого зверя. Ничего не подозревая, он чуть не убил свою мать-медведицу.</vt:lpstr>
      <vt:lpstr>Зевс забрал на небо Каллисто, превратив в красивое созвездие - Большую Медведицу, а её любимая собака стала сиять на небе Малой Медведицей.</vt:lpstr>
      <vt:lpstr>Не остался на земле и Аркад: Зевс превратил его в созвездие Волопаса, обречённого навеки сторожить в небесах свою мать. Главная звезда этого созвездия Арктур, что означает «страж медведицы».</vt:lpstr>
      <vt:lpstr>Мать Зевса Рея, опасаясь злого бога Кроноса, спрятала своего младенца в пещере, где его вскармливали коза Амалтея и две медведицы - Мелисса и Гелика, помещённые за это на небо.</vt:lpstr>
      <vt:lpstr>Рядом со звездой Мицар - второй в ручке ковша Большой Медведицы - едва заметна звезда Алькор. По ней можно проверять зрение, так как она должна быть видна невооружённым глазом.</vt:lpstr>
      <vt:lpstr>В названиях звёздного неба отразился миф о герое Персее.</vt:lpstr>
      <vt:lpstr>Эфиопией правили царь Цефей и царица Кассиопея.</vt:lpstr>
      <vt:lpstr>Была у них единственная дочь красивица Андромеда.</vt:lpstr>
      <vt:lpstr>Мифические обитательницы моря - Нереиды.</vt:lpstr>
      <vt:lpstr>Бог морей Посейдон.</vt:lpstr>
      <vt:lpstr>Морское чудовище - Кит, посланное на Эфиопию.</vt:lpstr>
      <vt:lpstr>Красавица Андромеда, прикованная к скале, чтобы умилостивить Посейдона.</vt:lpstr>
      <vt:lpstr>Персей, совершивший необыкновенный подвиг, отрубает голову самой страшной горгоне Медузе.</vt:lpstr>
      <vt:lpstr>Презентация PowerPoint</vt:lpstr>
      <vt:lpstr>Отважная схватка Персея с чудовищем.</vt:lpstr>
      <vt:lpstr>На небе с тех пор горят созвездия Кассиопеи, Цефея, Андромеды, Персея.</vt:lpstr>
      <vt:lpstr>Крылатый конь Пегас возник из обезглавленного Персеем тела Медузы Горгоны, но не унаследовал от неё ничего плохого. Он был любимцем девяти муз - дочерей Зевса и богини памяти  Мнемозины.  На склоне горы Геликон он выбил копытом источник Иппокрены, вода которого приносит поэтам вдохновение.</vt:lpstr>
      <vt:lpstr>У древних народов самым главным было созвездие Тельца, так как новый год начинался весной.</vt:lpstr>
      <vt:lpstr>В зодиаке Телец самое древнее созвездие, поскольку в жизни древних народов скотоводство играло огромную роль.</vt:lpstr>
      <vt:lpstr>Многие древние народы почитали это животное, считали его священным. На Крите быка звали Минотавром. Герои Эллады Геракл, Тесей, Ясон усмиряли быков.</vt:lpstr>
      <vt:lpstr>Верховный бог Египта Амон-Ра изображался с бараньей головой.</vt:lpstr>
      <vt:lpstr>А дорога к его храму представляла собой аллею из сфинксов с бараньими головами.</vt:lpstr>
      <vt:lpstr>Считалось, что созвездие Овна названо в честь Овна с золотым руном, за которым и плыли аргонавты. На небе существует ряд  созвездий, отражающих Корабль Арго.  </vt:lpstr>
      <vt:lpstr>Самая яркая звезда в созвездии Тельца носит название Альдебаран.</vt:lpstr>
      <vt:lpstr>Презентация PowerPoint</vt:lpstr>
      <vt:lpstr>Презентация PowerPoint</vt:lpstr>
    </vt:vector>
  </TitlesOfParts>
  <Company>NIIPA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Кирилл Толчинский</cp:lastModifiedBy>
  <cp:revision>144</cp:revision>
  <dcterms:created xsi:type="dcterms:W3CDTF">2013-01-28T09:14:54Z</dcterms:created>
  <dcterms:modified xsi:type="dcterms:W3CDTF">2020-12-20T10:11:16Z</dcterms:modified>
</cp:coreProperties>
</file>