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3" r:id="rId19"/>
    <p:sldId id="281" r:id="rId20"/>
    <p:sldId id="282" r:id="rId21"/>
    <p:sldId id="284" r:id="rId22"/>
    <p:sldId id="285" r:id="rId23"/>
    <p:sldId id="262" r:id="rId24"/>
    <p:sldId id="263" r:id="rId25"/>
    <p:sldId id="264" r:id="rId26"/>
    <p:sldId id="286" r:id="rId27"/>
    <p:sldId id="265" r:id="rId28"/>
    <p:sldId id="266" r:id="rId29"/>
    <p:sldId id="269" r:id="rId30"/>
    <p:sldId id="267" r:id="rId31"/>
    <p:sldId id="26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фиолетовый</c:v>
                </c:pt>
              </c:strCache>
            </c:strRef>
          </c:tx>
          <c:spPr>
            <a:solidFill>
              <a:srgbClr val="D03CBE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бело-серый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коричневый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синий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черный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48384"/>
        <c:axId val="22458368"/>
        <c:axId val="0"/>
      </c:bar3DChart>
      <c:catAx>
        <c:axId val="2244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2458368"/>
        <c:crosses val="autoZero"/>
        <c:auto val="1"/>
        <c:lblAlgn val="ctr"/>
        <c:lblOffset val="100"/>
        <c:noMultiLvlLbl val="0"/>
      </c:catAx>
      <c:valAx>
        <c:axId val="2245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48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желтый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коричневый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красный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белый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серебряный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синий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66624"/>
        <c:axId val="22268160"/>
        <c:axId val="0"/>
      </c:bar3DChart>
      <c:catAx>
        <c:axId val="2226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2268160"/>
        <c:crosses val="autoZero"/>
        <c:auto val="1"/>
        <c:lblAlgn val="ctr"/>
        <c:lblOffset val="100"/>
        <c:noMultiLvlLbl val="0"/>
      </c:catAx>
      <c:valAx>
        <c:axId val="2226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66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серый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желтый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черный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белый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зеленый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29600"/>
        <c:axId val="22335488"/>
        <c:axId val="0"/>
      </c:bar3DChart>
      <c:catAx>
        <c:axId val="2232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2335488"/>
        <c:crosses val="autoZero"/>
        <c:auto val="1"/>
        <c:lblAlgn val="ctr"/>
        <c:lblOffset val="100"/>
        <c:noMultiLvlLbl val="0"/>
      </c:catAx>
      <c:valAx>
        <c:axId val="2233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29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Book Antiqua" pitchFamily="18" charset="0"/>
                <a:ea typeface="Calibri"/>
                <a:cs typeface="Times New Roman"/>
              </a:rPr>
              <a:t>Синестезия, как основной прием</a:t>
            </a:r>
            <a:br>
              <a:rPr lang="ru-RU" sz="3600" b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3600" b="1" dirty="0">
                <a:latin typeface="Book Antiqua" pitchFamily="18" charset="0"/>
                <a:ea typeface="Calibri"/>
                <a:cs typeface="Times New Roman"/>
              </a:rPr>
              <a:t> в создании образов в произведениях А.А. Блока.</a:t>
            </a:r>
            <a:br>
              <a:rPr lang="ru-RU" sz="3600" b="1" dirty="0">
                <a:latin typeface="Book Antiqua" pitchFamily="18" charset="0"/>
                <a:ea typeface="Calibri"/>
                <a:cs typeface="Times New Roman"/>
              </a:rPr>
            </a:b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1780" y="3212976"/>
            <a:ext cx="6400800" cy="3244552"/>
          </a:xfrm>
          <a:noFill/>
        </p:spPr>
        <p:txBody>
          <a:bodyPr>
            <a:normAutofit/>
          </a:bodyPr>
          <a:lstStyle/>
          <a:p>
            <a:pPr algn="r" eaLnBrk="1" hangingPunct="1"/>
            <a:r>
              <a:rPr lang="ru-RU" sz="2800" dirty="0" smtClean="0">
                <a:solidFill>
                  <a:schemeClr val="tx1"/>
                </a:solidFill>
                <a:latin typeface="Book Antiqua" pitchFamily="18" charset="0"/>
              </a:rPr>
              <a:t>Огурцова Анна</a:t>
            </a:r>
          </a:p>
          <a:p>
            <a:pPr algn="r" eaLnBrk="1" hangingPunct="1"/>
            <a:r>
              <a:rPr lang="ru-RU" sz="2800" dirty="0" smtClean="0">
                <a:solidFill>
                  <a:schemeClr val="tx1"/>
                </a:solidFill>
                <a:latin typeface="Book Antiqua" pitchFamily="18" charset="0"/>
              </a:rPr>
              <a:t>ученица 10 класса «А»</a:t>
            </a:r>
          </a:p>
          <a:p>
            <a:pPr algn="r" eaLnBrk="1" hangingPunct="1"/>
            <a:r>
              <a:rPr lang="ru-RU" sz="2800" dirty="0" smtClean="0">
                <a:solidFill>
                  <a:schemeClr val="tx1"/>
                </a:solidFill>
                <a:latin typeface="Book Antiqua" pitchFamily="18" charset="0"/>
              </a:rPr>
              <a:t>Учитель Толчинская М.В.</a:t>
            </a:r>
          </a:p>
          <a:p>
            <a:pPr algn="r" eaLnBrk="1" hangingPunct="1"/>
            <a:r>
              <a:rPr lang="ru-RU" sz="2800" dirty="0" smtClean="0">
                <a:solidFill>
                  <a:schemeClr val="tx1"/>
                </a:solidFill>
                <a:latin typeface="Book Antiqua" pitchFamily="18" charset="0"/>
              </a:rPr>
              <a:t>МОУ СОШ СУИОП №1</a:t>
            </a:r>
          </a:p>
          <a:p>
            <a:pPr algn="r" eaLnBrk="1" hangingPunct="1"/>
            <a:r>
              <a:rPr lang="ru-RU" sz="2800" dirty="0" smtClean="0">
                <a:solidFill>
                  <a:schemeClr val="tx1"/>
                </a:solidFill>
                <a:latin typeface="Book Antiqua" pitchFamily="18" charset="0"/>
              </a:rPr>
              <a:t> г. Дубна</a:t>
            </a:r>
          </a:p>
          <a:p>
            <a:pPr algn="r" eaLnBrk="1" hangingPunct="1"/>
            <a:r>
              <a:rPr lang="ru-RU" sz="2800" dirty="0" smtClean="0">
                <a:solidFill>
                  <a:schemeClr val="tx1"/>
                </a:solidFill>
                <a:latin typeface="Book Antiqua" pitchFamily="18" charset="0"/>
              </a:rPr>
              <a:t>Московская область</a:t>
            </a:r>
          </a:p>
        </p:txBody>
      </p:sp>
      <p:pic>
        <p:nvPicPr>
          <p:cNvPr id="1026" name="Picture 2" descr="http://img15.nnm.ru/3/2/6/1/8/be0196f5c5fa6cb01dc6a2931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18" y="2564904"/>
            <a:ext cx="39604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3762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Book Antiqua" pitchFamily="18" charset="0"/>
              </a:rPr>
              <a:t>Синестезия</a:t>
            </a:r>
            <a:r>
              <a:rPr lang="ru-RU" dirty="0">
                <a:latin typeface="Book Antiqua" pitchFamily="18" charset="0"/>
              </a:rPr>
              <a:t> — это психологическая соотносимость цвета, звука, слова, формы, тактильных, вкусовых и обонятельных ощущений.</a:t>
            </a:r>
          </a:p>
        </p:txBody>
      </p:sp>
      <p:pic>
        <p:nvPicPr>
          <p:cNvPr id="7170" name="Picture 2" descr="C:\Users\User\Desktop\проект блок\1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420888"/>
            <a:ext cx="5715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Book Antiqua" pitchFamily="18" charset="0"/>
              </a:rPr>
              <a:t>Блок строит разные по эмоциональному освещению тексты, прибегая к совпадающим образам.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884605"/>
            <a:ext cx="35283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84605"/>
            <a:ext cx="3524275" cy="430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5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Красный и серый, образуют устойчивую ассоциативную связь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8" y="1988840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850" y="1996298"/>
            <a:ext cx="46291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1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Book Antiqua" pitchFamily="18" charset="0"/>
              </a:rPr>
              <a:t>Нездешняя белизна «Прекрасной Дамы» сменяется белой смертью в «Снежной маске»</a:t>
            </a:r>
          </a:p>
        </p:txBody>
      </p:sp>
      <p:pic>
        <p:nvPicPr>
          <p:cNvPr id="10242" name="Picture 2" descr="C:\Users\User\Desktop\проект блок\76518527_2222299_jenshina_i_mor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2515930"/>
            <a:ext cx="4606367" cy="30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проект блок\64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880320" cy="448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Образ </a:t>
            </a:r>
            <a:r>
              <a:rPr lang="ru-RU" b="1" dirty="0">
                <a:latin typeface="Book Antiqua" pitchFamily="18" charset="0"/>
              </a:rPr>
              <a:t>льда и пламени в творчестве поэта</a:t>
            </a:r>
          </a:p>
        </p:txBody>
      </p:sp>
      <p:pic>
        <p:nvPicPr>
          <p:cNvPr id="11266" name="Picture 2" descr="C:\Users\User\Desktop\проект блок\1610903_f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627" y="1600200"/>
            <a:ext cx="31887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Анализ </a:t>
            </a:r>
            <a:r>
              <a:rPr lang="ru-RU" b="1" dirty="0">
                <a:latin typeface="Book Antiqua" pitchFamily="18" charset="0"/>
              </a:rPr>
              <a:t>стихотворения А.А. Блока «Снежная Дева» </a:t>
            </a:r>
          </a:p>
        </p:txBody>
      </p:sp>
      <p:pic>
        <p:nvPicPr>
          <p:cNvPr id="12290" name="Picture 2" descr="C:\Users\User\Desktop\проект блок\dafbd8deb5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791494"/>
            <a:ext cx="57150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Наталья Николаевна Волохова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13314" name="Picture 2" descr="C:\Users\User\Desktop\проект блок\0071-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944" y="1600200"/>
            <a:ext cx="30941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Book Antiqua" pitchFamily="18" charset="0"/>
              </a:rPr>
              <a:t>Стихия снега, ветра, льда, вихрь звезд и жгучей, холодной страсти главенствует в </a:t>
            </a:r>
            <a:r>
              <a:rPr lang="ru-RU" sz="3200" b="1" dirty="0" smtClean="0">
                <a:latin typeface="Book Antiqua" pitchFamily="18" charset="0"/>
              </a:rPr>
              <a:t>этом произведении</a:t>
            </a:r>
            <a:endParaRPr lang="ru-RU" sz="3200" b="1" dirty="0">
              <a:latin typeface="Book Antiqu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6541" y="17008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347195" cy="443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Снежная дева: «ночная», «дикая»,  чуждая страсти</a:t>
            </a:r>
          </a:p>
        </p:txBody>
      </p:sp>
      <p:pic>
        <p:nvPicPr>
          <p:cNvPr id="15362" name="Picture 2" descr="C:\Users\User\Desktop\проект блок\74522968_snezhnaya_ko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7" y="1810953"/>
            <a:ext cx="5613780" cy="42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Book Antiqua" pitchFamily="18" charset="0"/>
              </a:rPr>
              <a:t>Рыцарь «закованный в броню», на кольчуге которого «строгий крест», в плаще полном звезд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9" y="1599998"/>
            <a:ext cx="5620004" cy="449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88640"/>
            <a:ext cx="8287072" cy="3168352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latin typeface="Book Antiqua" pitchFamily="18" charset="0"/>
                <a:ea typeface="Calibri"/>
                <a:cs typeface="Times New Roman"/>
              </a:rPr>
              <a:t>«Рано или поздно, под старость или в рассвете сил, </a:t>
            </a:r>
            <a:endParaRPr lang="ru-RU" sz="2400" b="1" i="1" dirty="0">
              <a:latin typeface="Book Antiqua" pitchFamily="18" charset="0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latin typeface="Book Antiqua" pitchFamily="18" charset="0"/>
                <a:ea typeface="Calibri"/>
                <a:cs typeface="Times New Roman"/>
              </a:rPr>
              <a:t>Несбывшееся зовет нас, и мы оглядываемся, стараясь понять, </a:t>
            </a:r>
            <a:endParaRPr lang="ru-RU" sz="2400" b="1" i="1" dirty="0">
              <a:latin typeface="Book Antiqua" pitchFamily="18" charset="0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latin typeface="Book Antiqua" pitchFamily="18" charset="0"/>
                <a:ea typeface="Calibri"/>
                <a:cs typeface="Times New Roman"/>
              </a:rPr>
              <a:t>откуда прилетел зов.</a:t>
            </a:r>
            <a:endParaRPr lang="ru-RU" sz="2400" b="1" i="1" dirty="0">
              <a:latin typeface="Book Antiqua" pitchFamily="18" charset="0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latin typeface="Book Antiqua" pitchFamily="18" charset="0"/>
                <a:ea typeface="Calibri"/>
                <a:cs typeface="Times New Roman"/>
              </a:rPr>
              <a:t> …Между тем время проходит, </a:t>
            </a:r>
            <a:endParaRPr lang="ru-RU" sz="2400" b="1" i="1" dirty="0" smtClean="0">
              <a:latin typeface="Book Antiqua" pitchFamily="18" charset="0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latin typeface="Book Antiqua" pitchFamily="18" charset="0"/>
                <a:ea typeface="Calibri"/>
                <a:cs typeface="Times New Roman"/>
              </a:rPr>
              <a:t>и мы плывем мимо высоких, туманных </a:t>
            </a:r>
            <a:r>
              <a:rPr lang="ru-RU" b="1" i="1" dirty="0">
                <a:latin typeface="Book Antiqua" pitchFamily="18" charset="0"/>
                <a:ea typeface="Calibri"/>
                <a:cs typeface="Times New Roman"/>
              </a:rPr>
              <a:t>берегов </a:t>
            </a:r>
            <a:endParaRPr lang="ru-RU" b="1" i="1" dirty="0" smtClean="0">
              <a:latin typeface="Book Antiqua" pitchFamily="18" charset="0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latin typeface="Book Antiqua" pitchFamily="18" charset="0"/>
                <a:ea typeface="Calibri"/>
                <a:cs typeface="Times New Roman"/>
              </a:rPr>
              <a:t>Несбывшегося</a:t>
            </a:r>
            <a:r>
              <a:rPr lang="ru-RU" b="1" i="1" dirty="0">
                <a:latin typeface="Book Antiqua" pitchFamily="18" charset="0"/>
                <a:ea typeface="Calibri"/>
                <a:cs typeface="Times New Roman"/>
              </a:rPr>
              <a:t>, толкуя о делах дня»</a:t>
            </a:r>
            <a:endParaRPr lang="ru-RU" sz="2400" b="1" i="1" dirty="0">
              <a:latin typeface="Book Antiqua" pitchFamily="18" charset="0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Book Antiqua" pitchFamily="18" charset="0"/>
                <a:ea typeface="Calibri"/>
                <a:cs typeface="Times New Roman"/>
              </a:rPr>
              <a:t>А.С. Грин</a:t>
            </a:r>
            <a:endParaRPr lang="ru-RU" sz="2400" b="1" dirty="0">
              <a:latin typeface="Book Antiqu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b="1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186282" cy="369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6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Book Antiqua" pitchFamily="18" charset="0"/>
              </a:rPr>
              <a:t>И как равный с ними, рядом встает образ города в «северном тумане», «железно-серый, где ветер, дождь, и зыбь, и мгла».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33128"/>
            <a:ext cx="6853944" cy="45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Book Antiqua" pitchFamily="18" charset="0"/>
              </a:rPr>
              <a:t>И</a:t>
            </a:r>
            <a:r>
              <a:rPr lang="ru-RU" sz="3600" b="1" dirty="0" smtClean="0">
                <a:latin typeface="Book Antiqua" pitchFamily="18" charset="0"/>
              </a:rPr>
              <a:t>менно </a:t>
            </a:r>
            <a:r>
              <a:rPr lang="ru-RU" sz="3600" b="1" dirty="0">
                <a:latin typeface="Book Antiqua" pitchFamily="18" charset="0"/>
              </a:rPr>
              <a:t>город объединяет эти два таких разных образа: рыцаря и Девы</a:t>
            </a:r>
          </a:p>
        </p:txBody>
      </p:sp>
      <p:pic>
        <p:nvPicPr>
          <p:cNvPr id="18434" name="Picture 2" descr="C:\Users\User\Desktop\проект блок\52099202_1260129040_106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904444" cy="48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Огненное содержание, заключено в ледяную оправу</a:t>
            </a:r>
          </a:p>
        </p:txBody>
      </p:sp>
      <p:pic>
        <p:nvPicPr>
          <p:cNvPr id="19458" name="Picture 2" descr="C:\Users\User\Desktop\проект блок\4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620149"/>
            <a:ext cx="4680519" cy="47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Цветовое восприятие образа Девы</a:t>
            </a:r>
            <a:endParaRPr lang="ru-RU" b="1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326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7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Цветовое восприятие образа </a:t>
            </a:r>
            <a:r>
              <a:rPr lang="ru-RU" b="1" dirty="0" smtClean="0">
                <a:latin typeface="Book Antiqua" pitchFamily="18" charset="0"/>
              </a:rPr>
              <a:t>Рыцаря</a:t>
            </a:r>
            <a:endParaRPr lang="ru-RU" b="1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1012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9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Цветовое восприятие образа </a:t>
            </a:r>
            <a:r>
              <a:rPr lang="ru-RU" b="1" dirty="0" smtClean="0">
                <a:latin typeface="Book Antiqua" pitchFamily="18" charset="0"/>
              </a:rPr>
              <a:t>города</a:t>
            </a:r>
            <a:endParaRPr lang="ru-RU" b="1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4449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5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Book Antiqua" pitchFamily="18" charset="0"/>
              </a:rPr>
              <a:t>Анализируя звуковой состав слов  и соответствие звуков русского языка цветовой палитре, становятся понятны эти ассоциации</a:t>
            </a:r>
          </a:p>
        </p:txBody>
      </p:sp>
      <p:pic>
        <p:nvPicPr>
          <p:cNvPr id="4" name="Объект 3" descr="http://astrolingua.spb.ru/LINGRAF/lingra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53650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0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Заключение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Book Antiqua" pitchFamily="18" charset="0"/>
              </a:rPr>
              <a:t>Итак, при работе над данной темой были решены следующие </a:t>
            </a:r>
            <a:r>
              <a:rPr lang="ru-RU" b="1" dirty="0">
                <a:latin typeface="Book Antiqua" pitchFamily="18" charset="0"/>
              </a:rPr>
              <a:t>задачи</a:t>
            </a:r>
            <a:r>
              <a:rPr lang="ru-RU" dirty="0">
                <a:latin typeface="Book Antiqua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Дана </a:t>
            </a:r>
            <a:r>
              <a:rPr lang="ru-RU" dirty="0">
                <a:latin typeface="Book Antiqua" pitchFamily="18" charset="0"/>
              </a:rPr>
              <a:t>краткая характеристика символизма как литературному течению, к которому принадлежал </a:t>
            </a:r>
            <a:r>
              <a:rPr lang="ru-RU" dirty="0" smtClean="0">
                <a:latin typeface="Book Antiqua" pitchFamily="18" charset="0"/>
              </a:rPr>
              <a:t>поэт.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Изучена цветовая </a:t>
            </a:r>
            <a:r>
              <a:rPr lang="ru-RU" dirty="0">
                <a:latin typeface="Book Antiqua" pitchFamily="18" charset="0"/>
              </a:rPr>
              <a:t>и образная палитра поэта, особенности ее использования в творчестве </a:t>
            </a:r>
            <a:r>
              <a:rPr lang="ru-RU" dirty="0" smtClean="0">
                <a:latin typeface="Book Antiqua" pitchFamily="18" charset="0"/>
              </a:rPr>
              <a:t>Блока.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Проанализировано </a:t>
            </a:r>
            <a:r>
              <a:rPr lang="ru-RU" dirty="0">
                <a:latin typeface="Book Antiqua" pitchFamily="18" charset="0"/>
              </a:rPr>
              <a:t>стихотворение Блока «Снежная дева» с целью подтверждения или опровержения гипотезы исследования. </a:t>
            </a:r>
          </a:p>
          <a:p>
            <a:pPr marL="0" indent="0">
              <a:buNone/>
            </a:pP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Выводы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ook Antiqua" pitchFamily="18" charset="0"/>
                <a:ea typeface="Times New Roman"/>
              </a:rPr>
              <a:t>Символизмом в литературе называется такое течение, при котором символ  является основным приемом художественной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/>
              </a:rPr>
              <a:t>изобразительности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/>
              </a:rPr>
              <a:t>Синестезия 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  <a:ea typeface="Times New Roman"/>
              </a:rPr>
              <a:t>— это психологическая соотносимость цвета, звука, слова, формы, тактильных, вкусовых и обонятельных 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/>
              </a:rPr>
              <a:t>ощущений.</a:t>
            </a:r>
            <a:endParaRPr lang="ru-RU" sz="2000" dirty="0" smtClean="0">
              <a:latin typeface="Book Antiqua" pitchFamily="18" charset="0"/>
              <a:ea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/>
              </a:rPr>
              <a:t>Блок 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  <a:ea typeface="Times New Roman"/>
              </a:rPr>
              <a:t>строит разные по эмоциональному освещению тексты, прибегая к совпадающим образам. В разных стихотворениях и циклах эмоциональный ореол одних и тех же слов не совпадает. </a:t>
            </a:r>
            <a:endParaRPr lang="ru-RU" sz="2000" dirty="0" smtClean="0">
              <a:latin typeface="Book Antiqua" pitchFamily="18" charset="0"/>
              <a:ea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  <a:ea typeface="Times New Roman"/>
              </a:rPr>
              <a:t>В  стихотворении «Снежная Дева» мы снова сталкиваемся, хотя и косвенно, с образами льда и пламени. Блок как истинный романтик не противопоставляет, а соединяет эти образы. 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«Поэзия существует не для того, чтобы мы изучали ее или критиковали ее, а для того, чтобы мы ею жили</a:t>
            </a:r>
            <a:r>
              <a:rPr lang="ru-RU" b="1" dirty="0" smtClean="0">
                <a:latin typeface="Book Antiqua" pitchFamily="18" charset="0"/>
              </a:rPr>
              <a:t>».</a:t>
            </a:r>
          </a:p>
          <a:p>
            <a:pPr marL="0" indent="0" algn="r">
              <a:buNone/>
            </a:pPr>
            <a:r>
              <a:rPr lang="ru-RU" b="1" dirty="0">
                <a:latin typeface="Book Antiqua" pitchFamily="18" charset="0"/>
              </a:rPr>
              <a:t>К. </a:t>
            </a:r>
            <a:r>
              <a:rPr lang="ru-RU" b="1" dirty="0" smtClean="0">
                <a:latin typeface="Book Antiqua" pitchFamily="18" charset="0"/>
              </a:rPr>
              <a:t>Чуковский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44368"/>
            <a:ext cx="5184576" cy="402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8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Гипотеза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4008" y="1988840"/>
            <a:ext cx="4320480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Book Antiqua" pitchFamily="18" charset="0"/>
              </a:rPr>
              <a:t>образы </a:t>
            </a:r>
            <a:r>
              <a:rPr lang="ru-RU" sz="3200" dirty="0">
                <a:latin typeface="Book Antiqua" pitchFamily="18" charset="0"/>
              </a:rPr>
              <a:t>льда и пламени в поэзии Блока  в различных произведениях вызывают разные </a:t>
            </a:r>
            <a:r>
              <a:rPr lang="ru-RU" sz="3200" dirty="0" smtClean="0">
                <a:latin typeface="Book Antiqua" pitchFamily="18" charset="0"/>
              </a:rPr>
              <a:t>цветовые ассоциации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1026" name="Picture 2" descr="C:\Users\User\Desktop\проект блок\86251730_large_80166452_106499_tribune_vse_neobyasnimoe_i_neobychno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47939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186"/>
            <a:ext cx="8229600" cy="954542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Список литературы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1.Абрамов </a:t>
            </a:r>
            <a:r>
              <a:rPr lang="ru-RU" dirty="0">
                <a:latin typeface="Book Antiqua" pitchFamily="18" charset="0"/>
              </a:rPr>
              <a:t>А.С. Блока А.А. Жизнь и творчество. М., Просвещение, 1976 г.</a:t>
            </a:r>
          </a:p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2.Блок </a:t>
            </a:r>
            <a:r>
              <a:rPr lang="ru-RU" dirty="0">
                <a:latin typeface="Book Antiqua" pitchFamily="18" charset="0"/>
              </a:rPr>
              <a:t>А.А. Избранное. М., Молодая гвардия, 1988 г.</a:t>
            </a:r>
          </a:p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3.А.Блок </a:t>
            </a:r>
            <a:r>
              <a:rPr lang="ru-RU" dirty="0">
                <a:latin typeface="Book Antiqua" pitchFamily="18" charset="0"/>
              </a:rPr>
              <a:t>«Лирика» изд. «Правда» М.1985</a:t>
            </a:r>
          </a:p>
          <a:p>
            <a:pPr marL="0" indent="0">
              <a:buNone/>
            </a:pPr>
            <a:r>
              <a:rPr lang="ru-RU" dirty="0">
                <a:latin typeface="Book Antiqua" pitchFamily="18" charset="0"/>
              </a:rPr>
              <a:t>4</a:t>
            </a:r>
            <a:r>
              <a:rPr lang="ru-RU" dirty="0" smtClean="0">
                <a:latin typeface="Book Antiqua" pitchFamily="18" charset="0"/>
              </a:rPr>
              <a:t>. </a:t>
            </a:r>
            <a:r>
              <a:rPr lang="ru-RU" dirty="0">
                <a:latin typeface="Book Antiqua" pitchFamily="18" charset="0"/>
              </a:rPr>
              <a:t>Блок А. сборник стихотворений «Стихи о прекрасной даме», </a:t>
            </a:r>
            <a:r>
              <a:rPr lang="ru-RU" dirty="0" err="1">
                <a:latin typeface="Book Antiqua" pitchFamily="18" charset="0"/>
              </a:rPr>
              <a:t>Эксмо</a:t>
            </a:r>
            <a:r>
              <a:rPr lang="ru-RU" dirty="0">
                <a:latin typeface="Book Antiqua" pitchFamily="18" charset="0"/>
              </a:rPr>
              <a:t> 2006 год.</a:t>
            </a:r>
          </a:p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5.Минц </a:t>
            </a:r>
            <a:r>
              <a:rPr lang="ru-RU" dirty="0">
                <a:latin typeface="Book Antiqua" pitchFamily="18" charset="0"/>
              </a:rPr>
              <a:t>З. «Блок и русский символизм. Избранные труды в 3 книгах.  </a:t>
            </a:r>
          </a:p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6.Михайлов </a:t>
            </a:r>
            <a:r>
              <a:rPr lang="ru-RU" dirty="0">
                <a:latin typeface="Book Antiqua" pitchFamily="18" charset="0"/>
              </a:rPr>
              <a:t>А.А. Изучение творчества </a:t>
            </a:r>
            <a:r>
              <a:rPr lang="ru-RU" dirty="0" err="1">
                <a:latin typeface="Book Antiqua" pitchFamily="18" charset="0"/>
              </a:rPr>
              <a:t>А.А.Блока</a:t>
            </a:r>
            <a:r>
              <a:rPr lang="ru-RU" dirty="0">
                <a:latin typeface="Book Antiqua" pitchFamily="18" charset="0"/>
              </a:rPr>
              <a:t>. М.: Молодая гвардия, 1988 г.</a:t>
            </a:r>
          </a:p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7.Павлов </a:t>
            </a:r>
            <a:r>
              <a:rPr lang="ru-RU" dirty="0">
                <a:latin typeface="Book Antiqua" pitchFamily="18" charset="0"/>
              </a:rPr>
              <a:t>П.В. Писатель Блок. М., Молодая гвардия, 1988 г.</a:t>
            </a:r>
          </a:p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8.Поэтика </a:t>
            </a:r>
            <a:r>
              <a:rPr lang="ru-RU" dirty="0">
                <a:latin typeface="Book Antiqua" pitchFamily="18" charset="0"/>
              </a:rPr>
              <a:t>Александра Блока», Искусство-СПБ 1999 год. </a:t>
            </a:r>
          </a:p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9.Просвирина </a:t>
            </a:r>
            <a:r>
              <a:rPr lang="ru-RU" dirty="0">
                <a:latin typeface="Book Antiqua" pitchFamily="18" charset="0"/>
              </a:rPr>
              <a:t>И.Ю. Блок А.А. ЖЗЛ. М.: Молодая гвардия, 1988 г.</a:t>
            </a:r>
          </a:p>
          <a:p>
            <a:pPr marL="0" indent="0">
              <a:buNone/>
            </a:pPr>
            <a:r>
              <a:rPr lang="ru-RU" dirty="0">
                <a:latin typeface="Book Antiqua" pitchFamily="18" charset="0"/>
              </a:rPr>
              <a:t>10</a:t>
            </a:r>
            <a:r>
              <a:rPr lang="ru-RU" dirty="0" smtClean="0">
                <a:latin typeface="Book Antiqua" pitchFamily="18" charset="0"/>
              </a:rPr>
              <a:t>. </a:t>
            </a:r>
            <a:r>
              <a:rPr lang="ru-RU" dirty="0">
                <a:latin typeface="Book Antiqua" pitchFamily="18" charset="0"/>
              </a:rPr>
              <a:t>«Что такое синестезия: мифы и реальность», </a:t>
            </a:r>
            <a:r>
              <a:rPr lang="ru-RU" dirty="0" err="1">
                <a:latin typeface="Book Antiqua" pitchFamily="18" charset="0"/>
              </a:rPr>
              <a:t>Галеев</a:t>
            </a:r>
            <a:r>
              <a:rPr lang="ru-RU" dirty="0">
                <a:latin typeface="Book Antiqua" pitchFamily="18" charset="0"/>
              </a:rPr>
              <a:t> Б.М., ("</a:t>
            </a:r>
            <a:r>
              <a:rPr lang="ru-RU" dirty="0" err="1">
                <a:latin typeface="Book Antiqua" pitchFamily="18" charset="0"/>
              </a:rPr>
              <a:t>Leonardo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Electronic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Almanac</a:t>
            </a:r>
            <a:r>
              <a:rPr lang="ru-RU" dirty="0">
                <a:latin typeface="Book Antiqua" pitchFamily="18" charset="0"/>
              </a:rPr>
              <a:t>", v.7, 1999, N 6); http://prometheus.kai.ru/mif_r.htm</a:t>
            </a:r>
          </a:p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11.http</a:t>
            </a:r>
            <a:r>
              <a:rPr lang="ru-RU" dirty="0">
                <a:latin typeface="Book Antiqua" pitchFamily="18" charset="0"/>
              </a:rPr>
              <a:t>://</a:t>
            </a:r>
            <a:r>
              <a:rPr lang="ru-RU" dirty="0" smtClean="0">
                <a:latin typeface="Book Antiqua" pitchFamily="18" charset="0"/>
              </a:rPr>
              <a:t>www.arthouse.com.ua/notes/158/psikhologiya-tsveta-sinesteziya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Спасибо за внимание!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029710" cy="43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Цель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1844824"/>
            <a:ext cx="4038600" cy="396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latin typeface="Book Antiqua" pitchFamily="18" charset="0"/>
              </a:rPr>
              <a:t>на примере символов льда и пламени более подробно познакомиться с поэзией А. А. Блока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312368" cy="488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Задачи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Дать </a:t>
            </a:r>
            <a:r>
              <a:rPr lang="ru-RU" dirty="0">
                <a:latin typeface="Book Antiqua" pitchFamily="18" charset="0"/>
              </a:rPr>
              <a:t>краткую характеристику символизму как литературному течению, к которому принадлежал поэт.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Изучить </a:t>
            </a:r>
            <a:r>
              <a:rPr lang="ru-RU" dirty="0">
                <a:latin typeface="Book Antiqua" pitchFamily="18" charset="0"/>
              </a:rPr>
              <a:t>цветовую и образную палитру поэта, особенности ее использования в творчестве Блока.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 Antiqua" pitchFamily="18" charset="0"/>
              </a:rPr>
              <a:t>Проанализировать </a:t>
            </a:r>
            <a:r>
              <a:rPr lang="ru-RU" dirty="0">
                <a:latin typeface="Book Antiqua" pitchFamily="18" charset="0"/>
              </a:rPr>
              <a:t>стихотворение Блока «Снежная дева» с целью подтверждения или опровержения гипотезы исследования.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 Antiqua" pitchFamily="18" charset="0"/>
              </a:rPr>
              <a:t>Предмет </a:t>
            </a:r>
            <a:r>
              <a:rPr lang="ru-RU" b="1" dirty="0" smtClean="0">
                <a:latin typeface="Book Antiqua" pitchFamily="18" charset="0"/>
              </a:rPr>
              <a:t>и объект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8858" y="1628800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Book Antiqua" pitchFamily="18" charset="0"/>
              </a:rPr>
              <a:t>Предмет исследования: </a:t>
            </a:r>
            <a:r>
              <a:rPr lang="ru-RU" dirty="0">
                <a:latin typeface="Book Antiqua" pitchFamily="18" charset="0"/>
              </a:rPr>
              <a:t>многозначность символов и образов творчества поэта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latin typeface="Book Antiqua" pitchFamily="18" charset="0"/>
              </a:rPr>
              <a:t>Объект: </a:t>
            </a:r>
            <a:r>
              <a:rPr lang="ru-RU" dirty="0">
                <a:latin typeface="Book Antiqua" pitchFamily="18" charset="0"/>
              </a:rPr>
              <a:t>стихотворение А. А. Блока «Снежная дева»</a:t>
            </a:r>
          </a:p>
        </p:txBody>
      </p:sp>
      <p:pic>
        <p:nvPicPr>
          <p:cNvPr id="3074" name="Picture 2" descr="C:\Users\User\Desktop\проект блок\37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" y="2013514"/>
            <a:ext cx="4968552" cy="328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 Antiqua" pitchFamily="18" charset="0"/>
              </a:rPr>
              <a:t>С</a:t>
            </a:r>
            <a:r>
              <a:rPr lang="ru-RU" b="1" dirty="0" smtClean="0">
                <a:latin typeface="Book Antiqua" pitchFamily="18" charset="0"/>
              </a:rPr>
              <a:t>имволизм</a:t>
            </a:r>
            <a:r>
              <a:rPr lang="ru-RU" b="1" dirty="0">
                <a:latin typeface="Book Antiqua" pitchFamily="18" charset="0"/>
              </a:rPr>
              <a:t>, как литературное течение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1160" y="1600200"/>
            <a:ext cx="4339312" cy="489776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Символизмом в литературе </a:t>
            </a:r>
            <a:r>
              <a:rPr lang="ru-RU" dirty="0">
                <a:latin typeface="Book Antiqua" pitchFamily="18" charset="0"/>
              </a:rPr>
              <a:t>называется такое течение, при котором символ  является основным приемом художественной изобразительности.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41608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Book Antiqua" pitchFamily="18" charset="0"/>
              </a:rPr>
              <a:t>А. А. Блок – поэт-символист.</a:t>
            </a:r>
            <a:br>
              <a:rPr lang="ru-RU" sz="3600" b="1" dirty="0">
                <a:latin typeface="Book Antiqua" pitchFamily="18" charset="0"/>
              </a:rPr>
            </a:br>
            <a:r>
              <a:rPr lang="ru-RU" sz="3600" b="1" dirty="0" smtClean="0">
                <a:latin typeface="Book Antiqua" pitchFamily="18" charset="0"/>
              </a:rPr>
              <a:t>Особенности </a:t>
            </a:r>
            <a:r>
              <a:rPr lang="ru-RU" sz="3600" b="1" dirty="0">
                <a:latin typeface="Book Antiqua" pitchFamily="18" charset="0"/>
              </a:rPr>
              <a:t>изучения творчества поэта.</a:t>
            </a:r>
            <a:br>
              <a:rPr lang="ru-RU" sz="3600" b="1" dirty="0">
                <a:latin typeface="Book Antiqua" pitchFamily="18" charset="0"/>
              </a:rPr>
            </a:br>
            <a:endParaRPr lang="ru-RU" sz="3600" b="1" dirty="0"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743472"/>
            <a:ext cx="3237021" cy="48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0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Образная </a:t>
            </a:r>
            <a:r>
              <a:rPr lang="ru-RU" b="1" dirty="0">
                <a:latin typeface="Book Antiqua" pitchFamily="18" charset="0"/>
              </a:rPr>
              <a:t>система в поэзии А. А. </a:t>
            </a:r>
            <a:r>
              <a:rPr lang="ru-RU" b="1" dirty="0" smtClean="0">
                <a:latin typeface="Book Antiqua" pitchFamily="18" charset="0"/>
              </a:rPr>
              <a:t>Блока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550076"/>
            <a:ext cx="2808312" cy="438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54" y="1576008"/>
            <a:ext cx="2919933" cy="435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388" y="3744549"/>
            <a:ext cx="3865544" cy="274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756</Words>
  <Application>Microsoft Office PowerPoint</Application>
  <PresentationFormat>Экран (4:3)</PresentationFormat>
  <Paragraphs>71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Синестезия, как основной прием  в создании образов в произведениях А.А. Блока. </vt:lpstr>
      <vt:lpstr>Презентация PowerPoint</vt:lpstr>
      <vt:lpstr>Гипотеза</vt:lpstr>
      <vt:lpstr>Цель</vt:lpstr>
      <vt:lpstr>Задачи</vt:lpstr>
      <vt:lpstr>Предмет и объект</vt:lpstr>
      <vt:lpstr>Символизм, как литературное течение</vt:lpstr>
      <vt:lpstr>А. А. Блок – поэт-символист. Особенности изучения творчества поэта. </vt:lpstr>
      <vt:lpstr>Образная система в поэзии А. А. Блока</vt:lpstr>
      <vt:lpstr>Презентация PowerPoint</vt:lpstr>
      <vt:lpstr>Блок строит разные по эмоциональному освещению тексты, прибегая к совпадающим образам.</vt:lpstr>
      <vt:lpstr>Красный и серый, образуют устойчивую ассоциативную связь</vt:lpstr>
      <vt:lpstr>Нездешняя белизна «Прекрасной Дамы» сменяется белой смертью в «Снежной маске»</vt:lpstr>
      <vt:lpstr>Образ льда и пламени в творчестве поэта</vt:lpstr>
      <vt:lpstr>Анализ стихотворения А.А. Блока «Снежная Дева» </vt:lpstr>
      <vt:lpstr>Наталья Николаевна Волохова</vt:lpstr>
      <vt:lpstr>Стихия снега, ветра, льда, вихрь звезд и жгучей, холодной страсти главенствует в этом произведении</vt:lpstr>
      <vt:lpstr>Снежная дева: «ночная», «дикая»,  чуждая страсти</vt:lpstr>
      <vt:lpstr>Рыцарь «закованный в броню», на кольчуге которого «строгий крест», в плаще полном звезд</vt:lpstr>
      <vt:lpstr>И как равный с ними, рядом встает образ города в «северном тумане», «железно-серый, где ветер, дождь, и зыбь, и мгла».</vt:lpstr>
      <vt:lpstr>Именно город объединяет эти два таких разных образа: рыцаря и Девы</vt:lpstr>
      <vt:lpstr>Огненное содержание, заключено в ледяную оправу</vt:lpstr>
      <vt:lpstr>Цветовое восприятие образа Девы</vt:lpstr>
      <vt:lpstr>Цветовое восприятие образа Рыцаря</vt:lpstr>
      <vt:lpstr>Цветовое восприятие образа города</vt:lpstr>
      <vt:lpstr>Анализируя звуковой состав слов  и соответствие звуков русского языка цветовой палитре, становятся понятны эти ассоциации</vt:lpstr>
      <vt:lpstr>Заключение</vt:lpstr>
      <vt:lpstr>Выводы</vt:lpstr>
      <vt:lpstr>Презентация PowerPoint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Синестезия, как основной прием  в создании образов в произведениях А.А. Блока. </dc:title>
  <dc:creator>Annochka441</dc:creator>
  <cp:lastModifiedBy>User</cp:lastModifiedBy>
  <cp:revision>28</cp:revision>
  <dcterms:created xsi:type="dcterms:W3CDTF">2013-03-05T12:32:59Z</dcterms:created>
  <dcterms:modified xsi:type="dcterms:W3CDTF">2013-03-11T19:44:26Z</dcterms:modified>
</cp:coreProperties>
</file>