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7" r:id="rId3"/>
    <p:sldId id="268" r:id="rId4"/>
    <p:sldId id="293" r:id="rId5"/>
    <p:sldId id="278" r:id="rId6"/>
    <p:sldId id="295" r:id="rId7"/>
    <p:sldId id="279" r:id="rId8"/>
    <p:sldId id="257" r:id="rId9"/>
    <p:sldId id="256" r:id="rId10"/>
    <p:sldId id="258" r:id="rId11"/>
    <p:sldId id="259" r:id="rId12"/>
    <p:sldId id="260" r:id="rId13"/>
    <p:sldId id="261" r:id="rId14"/>
    <p:sldId id="296" r:id="rId15"/>
    <p:sldId id="262" r:id="rId16"/>
    <p:sldId id="297" r:id="rId17"/>
    <p:sldId id="264" r:id="rId18"/>
    <p:sldId id="263" r:id="rId19"/>
    <p:sldId id="298" r:id="rId20"/>
    <p:sldId id="265" r:id="rId21"/>
    <p:sldId id="266" r:id="rId22"/>
    <p:sldId id="305" r:id="rId23"/>
    <p:sldId id="300" r:id="rId24"/>
    <p:sldId id="269" r:id="rId25"/>
    <p:sldId id="270" r:id="rId26"/>
    <p:sldId id="302" r:id="rId27"/>
    <p:sldId id="271" r:id="rId28"/>
    <p:sldId id="303" r:id="rId29"/>
    <p:sldId id="272" r:id="rId30"/>
    <p:sldId id="304" r:id="rId31"/>
    <p:sldId id="273" r:id="rId32"/>
    <p:sldId id="274" r:id="rId33"/>
    <p:sldId id="275" r:id="rId34"/>
    <p:sldId id="294" r:id="rId35"/>
    <p:sldId id="299" r:id="rId36"/>
    <p:sldId id="276" r:id="rId37"/>
    <p:sldId id="285" r:id="rId38"/>
    <p:sldId id="286" r:id="rId39"/>
    <p:sldId id="292" r:id="rId40"/>
    <p:sldId id="288" r:id="rId41"/>
    <p:sldId id="289" r:id="rId42"/>
    <p:sldId id="280" r:id="rId43"/>
    <p:sldId id="281" r:id="rId44"/>
    <p:sldId id="290" r:id="rId45"/>
    <p:sldId id="287" r:id="rId46"/>
    <p:sldId id="291" r:id="rId47"/>
    <p:sldId id="282" r:id="rId48"/>
    <p:sldId id="283" r:id="rId49"/>
    <p:sldId id="306" r:id="rId50"/>
    <p:sldId id="284"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F392"/>
    <a:srgbClr val="FEC790"/>
    <a:srgbClr val="FFDE53"/>
    <a:srgbClr val="FFFF99"/>
    <a:srgbClr val="EDD183"/>
    <a:srgbClr val="FF9966"/>
    <a:srgbClr val="BDEE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66E739-C12F-497B-8B58-2DEA345D17BC}" type="datetimeFigureOut">
              <a:rPr lang="ru-RU" smtClean="0"/>
              <a:pPr/>
              <a:t>16.09.2021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4B6C4F0-97B0-4CB0-B444-131DEE7ADA2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6E739-C12F-497B-8B58-2DEA345D17BC}" type="datetimeFigureOut">
              <a:rPr lang="ru-RU" smtClean="0"/>
              <a:pPr/>
              <a:t>16.09.2021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6C4F0-97B0-4CB0-B444-131DEE7ADA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slide" Target="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 Target="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slide" Target="slide11.xml"/><Relationship Id="rId18" Type="http://schemas.openxmlformats.org/officeDocument/2006/relationships/image" Target="../media/image19.jpeg"/><Relationship Id="rId3" Type="http://schemas.openxmlformats.org/officeDocument/2006/relationships/slide" Target="slide9.xml"/><Relationship Id="rId21" Type="http://schemas.openxmlformats.org/officeDocument/2006/relationships/slide" Target="slide29.xml"/><Relationship Id="rId7" Type="http://schemas.openxmlformats.org/officeDocument/2006/relationships/slide" Target="slide15.xml"/><Relationship Id="rId12" Type="http://schemas.openxmlformats.org/officeDocument/2006/relationships/image" Target="../media/image16.jpeg"/><Relationship Id="rId17" Type="http://schemas.openxmlformats.org/officeDocument/2006/relationships/slide" Target="slide27.xml"/><Relationship Id="rId2" Type="http://schemas.openxmlformats.org/officeDocument/2006/relationships/image" Target="../media/image11.jpeg"/><Relationship Id="rId16" Type="http://schemas.openxmlformats.org/officeDocument/2006/relationships/image" Target="../media/image18.jpe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slide" Target="slide20.xml"/><Relationship Id="rId5" Type="http://schemas.openxmlformats.org/officeDocument/2006/relationships/slide" Target="slide31.xml"/><Relationship Id="rId15" Type="http://schemas.openxmlformats.org/officeDocument/2006/relationships/slide" Target="slide13.xml"/><Relationship Id="rId10" Type="http://schemas.openxmlformats.org/officeDocument/2006/relationships/image" Target="../media/image15.jpeg"/><Relationship Id="rId19" Type="http://schemas.openxmlformats.org/officeDocument/2006/relationships/slide" Target="slide24.xml"/><Relationship Id="rId4" Type="http://schemas.openxmlformats.org/officeDocument/2006/relationships/image" Target="../media/image12.jpeg"/><Relationship Id="rId9" Type="http://schemas.openxmlformats.org/officeDocument/2006/relationships/slide" Target="slide17.xml"/><Relationship Id="rId14" Type="http://schemas.openxmlformats.org/officeDocument/2006/relationships/image" Target="../media/image17.jpeg"/><Relationship Id="rId22"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6" name="Прямоугольник 5"/>
          <p:cNvSpPr/>
          <p:nvPr/>
        </p:nvSpPr>
        <p:spPr>
          <a:xfrm>
            <a:off x="0" y="2276872"/>
            <a:ext cx="9144000" cy="923330"/>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
            </a:r>
            <a:br>
              <a:rPr lang="ru-RU" b="1" dirty="0" smtClean="0">
                <a:solidFill>
                  <a:srgbClr val="002060"/>
                </a:solidFill>
                <a:latin typeface="Times New Roman" pitchFamily="18" charset="0"/>
                <a:cs typeface="Times New Roman" pitchFamily="18" charset="0"/>
              </a:rPr>
            </a:br>
            <a:r>
              <a:rPr lang="ru-RU" dirty="0" smtClean="0">
                <a:solidFill>
                  <a:srgbClr val="002060"/>
                </a:solidFill>
              </a:rPr>
              <a:t/>
            </a:r>
            <a:br>
              <a:rPr lang="ru-RU" dirty="0" smtClean="0">
                <a:solidFill>
                  <a:srgbClr val="002060"/>
                </a:solidFill>
              </a:rPr>
            </a:br>
            <a:endParaRPr lang="ru-RU" dirty="0">
              <a:solidFill>
                <a:srgbClr val="002060"/>
              </a:solidFill>
            </a:endParaRPr>
          </a:p>
        </p:txBody>
      </p:sp>
      <p:sp>
        <p:nvSpPr>
          <p:cNvPr id="7" name="Прямоугольник 6"/>
          <p:cNvSpPr/>
          <p:nvPr/>
        </p:nvSpPr>
        <p:spPr>
          <a:xfrm>
            <a:off x="323528" y="1196752"/>
            <a:ext cx="8572528" cy="1200329"/>
          </a:xfrm>
          <a:prstGeom prst="rect">
            <a:avLst/>
          </a:prstGeom>
        </p:spPr>
        <p:txBody>
          <a:bodyPr wrap="square">
            <a:spAutoFit/>
          </a:bodyPr>
          <a:lstStyle/>
          <a:p>
            <a:pPr algn="ctr"/>
            <a:r>
              <a:rPr lang="ru-RU" sz="3600" b="1" i="1" dirty="0" smtClean="0">
                <a:solidFill>
                  <a:srgbClr val="002060"/>
                </a:solidFill>
              </a:rPr>
              <a:t>В </a:t>
            </a:r>
            <a:r>
              <a:rPr lang="ru-RU" sz="3600" b="1" i="1" dirty="0" smtClean="0">
                <a:solidFill>
                  <a:srgbClr val="002060"/>
                </a:solidFill>
              </a:rPr>
              <a:t>мире рассказов Е.А. </a:t>
            </a:r>
            <a:r>
              <a:rPr lang="ru-RU" sz="3600" b="1" i="1" dirty="0" smtClean="0">
                <a:solidFill>
                  <a:srgbClr val="002060"/>
                </a:solidFill>
              </a:rPr>
              <a:t>Пермяка</a:t>
            </a:r>
            <a:r>
              <a:rPr lang="ru-RU" sz="3600" b="1" i="1" dirty="0" smtClean="0">
                <a:solidFill>
                  <a:srgbClr val="002060"/>
                </a:solidFill>
              </a:rPr>
              <a:t/>
            </a:r>
            <a:br>
              <a:rPr lang="ru-RU" sz="3600" b="1" i="1" dirty="0" smtClean="0">
                <a:solidFill>
                  <a:srgbClr val="002060"/>
                </a:solidFill>
              </a:rPr>
            </a:br>
            <a:r>
              <a:rPr lang="ru-RU" sz="3600" b="1" i="1" dirty="0" smtClean="0">
                <a:solidFill>
                  <a:srgbClr val="002060"/>
                </a:solidFill>
              </a:rPr>
              <a:t>(10 </a:t>
            </a:r>
            <a:r>
              <a:rPr lang="ru-RU" sz="3600" b="1" i="1" dirty="0" smtClean="0">
                <a:solidFill>
                  <a:srgbClr val="002060"/>
                </a:solidFill>
              </a:rPr>
              <a:t>произведений) </a:t>
            </a:r>
            <a:endParaRPr lang="ru-RU" sz="3600" b="1" i="1" dirty="0">
              <a:solidFill>
                <a:srgbClr val="002060"/>
              </a:solidFill>
            </a:endParaRPr>
          </a:p>
        </p:txBody>
      </p:sp>
      <p:sp>
        <p:nvSpPr>
          <p:cNvPr id="8" name="Прямоугольник 7"/>
          <p:cNvSpPr/>
          <p:nvPr/>
        </p:nvSpPr>
        <p:spPr>
          <a:xfrm>
            <a:off x="4716016" y="5301208"/>
            <a:ext cx="3384376" cy="461665"/>
          </a:xfrm>
          <a:prstGeom prst="rect">
            <a:avLst/>
          </a:prstGeom>
        </p:spPr>
        <p:txBody>
          <a:bodyPr wrap="square">
            <a:spAutoFit/>
          </a:bodyPr>
          <a:lstStyle/>
          <a:p>
            <a:pPr algn="r"/>
            <a:r>
              <a:rPr lang="ru-RU" sz="2400" b="1" dirty="0" smtClean="0">
                <a:solidFill>
                  <a:srgbClr val="002060"/>
                </a:solidFill>
                <a:latin typeface="Times New Roman" pitchFamily="18" charset="0"/>
                <a:cs typeface="Times New Roman" pitchFamily="18" charset="0"/>
              </a:rPr>
              <a:t>Автор: </a:t>
            </a:r>
            <a:r>
              <a:rPr lang="ru-RU" sz="2400" b="1" dirty="0" err="1" smtClean="0">
                <a:solidFill>
                  <a:srgbClr val="002060"/>
                </a:solidFill>
                <a:latin typeface="Times New Roman" pitchFamily="18" charset="0"/>
                <a:cs typeface="Times New Roman" pitchFamily="18" charset="0"/>
              </a:rPr>
              <a:t>Барляева</a:t>
            </a:r>
            <a:r>
              <a:rPr lang="ru-RU" sz="2400" b="1" dirty="0" smtClean="0">
                <a:solidFill>
                  <a:srgbClr val="002060"/>
                </a:solidFill>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А.А</a:t>
            </a:r>
            <a:r>
              <a:rPr lang="ru-RU" sz="2400" b="1" dirty="0" smtClean="0">
                <a:solidFill>
                  <a:srgbClr val="002060"/>
                </a:solidFill>
                <a:latin typeface="Times New Roman" pitchFamily="18" charset="0"/>
                <a:cs typeface="Times New Roman" pitchFamily="18" charset="0"/>
              </a:rPr>
              <a:t>.</a:t>
            </a:r>
            <a:endParaRPr lang="ru-RU" sz="2400" b="1" dirty="0" smtClean="0">
              <a:solidFill>
                <a:srgbClr val="002060"/>
              </a:solidFill>
              <a:latin typeface="Times New Roman" pitchFamily="18" charset="0"/>
              <a:cs typeface="Times New Roman" pitchFamily="18" charset="0"/>
            </a:endParaRPr>
          </a:p>
        </p:txBody>
      </p:sp>
      <p:pic>
        <p:nvPicPr>
          <p:cNvPr id="11" name="Рисунок 10" descr="_unwmFnf7pY.jpg"/>
          <p:cNvPicPr>
            <a:picLocks noChangeAspect="1"/>
          </p:cNvPicPr>
          <p:nvPr/>
        </p:nvPicPr>
        <p:blipFill>
          <a:blip r:embed="rId2" cstate="print"/>
          <a:stretch>
            <a:fillRect/>
          </a:stretch>
        </p:blipFill>
        <p:spPr>
          <a:xfrm>
            <a:off x="2051720" y="2852936"/>
            <a:ext cx="2737244" cy="29969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366970644_08.jpg"/>
          <p:cNvPicPr>
            <a:picLocks noChangeAspect="1"/>
          </p:cNvPicPr>
          <p:nvPr/>
        </p:nvPicPr>
        <p:blipFill>
          <a:blip r:embed="rId2" cstate="print"/>
          <a:stretch>
            <a:fillRect/>
          </a:stretch>
        </p:blipFill>
        <p:spPr>
          <a:xfrm>
            <a:off x="5652120" y="1124744"/>
            <a:ext cx="2992022" cy="3600400"/>
          </a:xfrm>
          <a:prstGeom prst="rect">
            <a:avLst/>
          </a:prstGeom>
        </p:spPr>
      </p:pic>
      <p:pic>
        <p:nvPicPr>
          <p:cNvPr id="6" name="Рисунок 5" descr="ras1.jpg"/>
          <p:cNvPicPr>
            <a:picLocks noChangeAspect="1"/>
          </p:cNvPicPr>
          <p:nvPr/>
        </p:nvPicPr>
        <p:blipFill>
          <a:blip r:embed="rId3" cstate="print"/>
          <a:stretch>
            <a:fillRect/>
          </a:stretch>
        </p:blipFill>
        <p:spPr>
          <a:xfrm rot="21376954">
            <a:off x="1009579" y="5054487"/>
            <a:ext cx="3537328" cy="1286301"/>
          </a:xfrm>
          <a:prstGeom prst="rect">
            <a:avLst/>
          </a:prstGeom>
        </p:spPr>
      </p:pic>
      <p:sp>
        <p:nvSpPr>
          <p:cNvPr id="8" name="TextBox 7"/>
          <p:cNvSpPr txBox="1"/>
          <p:nvPr/>
        </p:nvSpPr>
        <p:spPr>
          <a:xfrm>
            <a:off x="251520" y="1052736"/>
            <a:ext cx="5256584" cy="3785652"/>
          </a:xfrm>
          <a:prstGeom prst="rect">
            <a:avLst/>
          </a:prstGeom>
          <a:noFill/>
        </p:spPr>
        <p:txBody>
          <a:bodyPr wrap="square" rtlCol="0">
            <a:spAutoFit/>
          </a:bodyPr>
          <a:lstStyle/>
          <a:p>
            <a:pPr algn="just"/>
            <a:r>
              <a:rPr lang="ru-RU" sz="2000" dirty="0" smtClean="0">
                <a:solidFill>
                  <a:srgbClr val="002060"/>
                </a:solidFill>
                <a:latin typeface="Times New Roman" pitchFamily="18" charset="0"/>
                <a:cs typeface="Times New Roman" pitchFamily="18" charset="0"/>
              </a:rPr>
              <a:t>Митя- обыкновенный мальчик, который еще многого не умеет делать хорошо, </a:t>
            </a:r>
          </a:p>
          <a:p>
            <a:pPr algn="just"/>
            <a:r>
              <a:rPr lang="ru-RU" sz="2000" dirty="0" smtClean="0">
                <a:solidFill>
                  <a:srgbClr val="002060"/>
                </a:solidFill>
                <a:latin typeface="Times New Roman" pitchFamily="18" charset="0"/>
                <a:cs typeface="Times New Roman" pitchFamily="18" charset="0"/>
              </a:rPr>
              <a:t>но в этом винит конечно же не себя, а всех  вокруг. Вот и теперь- ножик виноватым оказался. А папа у Мити, человек с «золотыми руками». Он все  умеет делать. Но самое главное, он и научить умеет, как надо делать. Зная о характере Мити, он рассказывает ему историю про торопливый ножик, который необходимо учить. И теперь Митя палочку строгает неторопливо, аккуратно, постоянно уговаривая ножик не спешить, резать плавно. </a:t>
            </a:r>
            <a:endParaRPr lang="ru-RU" dirty="0">
              <a:solidFill>
                <a:srgbClr val="002060"/>
              </a:solidFill>
              <a:latin typeface="Times New Roman" pitchFamily="18" charset="0"/>
              <a:cs typeface="Times New Roman" pitchFamily="18" charset="0"/>
            </a:endParaRPr>
          </a:p>
        </p:txBody>
      </p:sp>
      <p:pic>
        <p:nvPicPr>
          <p:cNvPr id="10" name="Рисунок 9" descr="3164_html_a89ba28.gif">
            <a:hlinkClick r:id="rId4" action="ppaction://hlinksldjump"/>
          </p:cNvPr>
          <p:cNvPicPr>
            <a:picLocks noChangeAspect="1"/>
          </p:cNvPicPr>
          <p:nvPr/>
        </p:nvPicPr>
        <p:blipFill>
          <a:blip r:embed="rId5" cstate="print"/>
          <a:stretch>
            <a:fillRect/>
          </a:stretch>
        </p:blipFill>
        <p:spPr>
          <a:xfrm rot="21034463">
            <a:off x="7636359" y="5299356"/>
            <a:ext cx="1219401" cy="1468710"/>
          </a:xfrm>
          <a:prstGeom prst="rect">
            <a:avLst/>
          </a:prstGeom>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39552" y="692696"/>
            <a:ext cx="3960440" cy="5078313"/>
          </a:xfrm>
          <a:prstGeom prst="rect">
            <a:avLst/>
          </a:prstGeom>
        </p:spPr>
        <p:txBody>
          <a:bodyPr wrap="square">
            <a:spAutoFit/>
          </a:bodyPr>
          <a:lstStyle/>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Хороший ветерок подул. Ровный. В такой ветер бумажный змей высоко летает. Туго нитку натягивает. Весело мочальный хвост развевает. Красота! Задумал Боря свой змей сделать. Лист бумаги у него был. И дранки он выстрогал. Да недоставало мочала на хвост да ниток, на которых змей пускают. А у Семы большой моток ниток. Ему есть на чем змей пускать. Если бы он лист бумаги да мочала на хвост достал, тоже бы свой змей запустил. </a:t>
            </a:r>
          </a:p>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Мочало у Пети было. Он его для змея припас. Ниток только ему не хватало да бумажного листа с дранками. </a:t>
            </a:r>
          </a:p>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У всех все есть, а у каждого чего-нибудь да не хватает. </a:t>
            </a:r>
          </a:p>
        </p:txBody>
      </p:sp>
      <p:sp>
        <p:nvSpPr>
          <p:cNvPr id="5" name="Прямоугольник 4"/>
          <p:cNvSpPr/>
          <p:nvPr/>
        </p:nvSpPr>
        <p:spPr>
          <a:xfrm>
            <a:off x="4932040" y="548680"/>
            <a:ext cx="3384376" cy="4524315"/>
          </a:xfrm>
          <a:prstGeom prst="rect">
            <a:avLst/>
          </a:prstGeom>
        </p:spPr>
        <p:txBody>
          <a:bodyPr wrap="square">
            <a:spAutoFit/>
          </a:bodyPr>
          <a:lstStyle/>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Сидят мальчики на пригорке и горюют. Боря свой лист с дранками к груди прижимает. Сема свои нитки в кулак зажал. Петя свое мочало за пазухой прячет. </a:t>
            </a:r>
          </a:p>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Хороший ветерок дует. Ровный. Высоко в небо дружные ребята змей запустили. Весело он мочальный хвост развевает. Туго нитку натягивает. Красота! </a:t>
            </a:r>
          </a:p>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Боря, Сема и Петя тоже бы такой змей могли запустить. Даже лучше. Только дружить они еще не научились. Вот в чем беда. </a:t>
            </a:r>
            <a:endParaRPr lang="ru-RU" sz="2800" dirty="0" smtClean="0">
              <a:latin typeface="Times New Roman" pitchFamily="18" charset="0"/>
              <a:cs typeface="Times New Roman" pitchFamily="18" charset="0"/>
            </a:endParaRPr>
          </a:p>
        </p:txBody>
      </p:sp>
      <p:sp>
        <p:nvSpPr>
          <p:cNvPr id="6" name="Прямоугольник 5"/>
          <p:cNvSpPr/>
          <p:nvPr/>
        </p:nvSpPr>
        <p:spPr>
          <a:xfrm>
            <a:off x="1331640" y="332656"/>
            <a:ext cx="1866986" cy="369332"/>
          </a:xfrm>
          <a:prstGeom prst="rect">
            <a:avLst/>
          </a:prstGeom>
        </p:spPr>
        <p:txBody>
          <a:bodyPr wrap="none">
            <a:spAutoFit/>
          </a:bodyPr>
          <a:lstStyle/>
          <a:p>
            <a:r>
              <a:rPr lang="ru-RU" b="1" dirty="0" smtClean="0">
                <a:solidFill>
                  <a:srgbClr val="C00000"/>
                </a:solidFill>
                <a:latin typeface="Times New Roman" pitchFamily="18" charset="0"/>
                <a:cs typeface="Times New Roman" pitchFamily="18" charset="0"/>
              </a:rPr>
              <a:t>Бумажный змей</a:t>
            </a:r>
            <a:endParaRPr lang="ru-RU" b="1" dirty="0">
              <a:solidFill>
                <a:srgbClr val="C00000"/>
              </a:solidFill>
              <a:latin typeface="Times New Roman" pitchFamily="18" charset="0"/>
              <a:cs typeface="Times New Roman" pitchFamily="18" charset="0"/>
            </a:endParaRPr>
          </a:p>
        </p:txBody>
      </p:sp>
      <p:pic>
        <p:nvPicPr>
          <p:cNvPr id="9218" name="Picture 2" descr="http://audioskazki.net/wp-content/gallery/permyak/kalitka/p0021.jpg"/>
          <p:cNvPicPr>
            <a:picLocks noChangeAspect="1" noChangeArrowheads="1"/>
          </p:cNvPicPr>
          <p:nvPr/>
        </p:nvPicPr>
        <p:blipFill>
          <a:blip r:embed="rId3" cstate="print"/>
          <a:srcRect/>
          <a:stretch>
            <a:fillRect/>
          </a:stretch>
        </p:blipFill>
        <p:spPr bwMode="auto">
          <a:xfrm>
            <a:off x="4932040" y="548680"/>
            <a:ext cx="3248481" cy="4320480"/>
          </a:xfrm>
          <a:prstGeom prst="rect">
            <a:avLst/>
          </a:prstGeom>
          <a:noFill/>
        </p:spPr>
      </p:pic>
      <p:pic>
        <p:nvPicPr>
          <p:cNvPr id="9220" name="Picture 4" descr="https://im3-tub-ru.yandex.net/i?id=81639f8c15ca4614e247ab8e4fa2c81c&amp;n=33&amp;h=215&amp;w=294"/>
          <p:cNvPicPr>
            <a:picLocks noChangeAspect="1" noChangeArrowheads="1"/>
          </p:cNvPicPr>
          <p:nvPr/>
        </p:nvPicPr>
        <p:blipFill>
          <a:blip r:embed="rId4" cstate="print"/>
          <a:srcRect/>
          <a:stretch>
            <a:fillRect/>
          </a:stretch>
        </p:blipFill>
        <p:spPr bwMode="auto">
          <a:xfrm>
            <a:off x="395536" y="1556792"/>
            <a:ext cx="3900487" cy="28523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2000"/>
                                        <p:tgtEl>
                                          <p:spTgt spid="9218"/>
                                        </p:tgtEl>
                                      </p:cBhvr>
                                    </p:animEffect>
                                  </p:childTnLst>
                                </p:cTn>
                              </p:par>
                            </p:childTnLst>
                          </p:cTn>
                        </p:par>
                        <p:par>
                          <p:cTn id="11" fill="hold">
                            <p:stCondLst>
                              <p:cond delay="2000"/>
                            </p:stCondLst>
                            <p:childTnLst>
                              <p:par>
                                <p:cTn id="12" presetID="10" presetClass="exit" presetSubtype="0" fill="hold" nodeType="afterEffect">
                                  <p:stCondLst>
                                    <p:cond delay="2000"/>
                                  </p:stCondLst>
                                  <p:childTnLst>
                                    <p:animEffect transition="out" filter="fade">
                                      <p:cBhvr>
                                        <p:cTn id="13" dur="2000"/>
                                        <p:tgtEl>
                                          <p:spTgt spid="9220"/>
                                        </p:tgtEl>
                                      </p:cBhvr>
                                    </p:animEffect>
                                    <p:set>
                                      <p:cBhvr>
                                        <p:cTn id="14" dur="1" fill="hold">
                                          <p:stCondLst>
                                            <p:cond delay="1999"/>
                                          </p:stCondLst>
                                        </p:cTn>
                                        <p:tgtEl>
                                          <p:spTgt spid="9220"/>
                                        </p:tgtEl>
                                        <p:attrNameLst>
                                          <p:attrName>style.visibility</p:attrName>
                                        </p:attrNameLst>
                                      </p:cBhvr>
                                      <p:to>
                                        <p:strVal val="hidden"/>
                                      </p:to>
                                    </p:set>
                                  </p:childTnLst>
                                </p:cTn>
                              </p:par>
                              <p:par>
                                <p:cTn id="15" presetID="10" presetClass="exit" presetSubtype="0" fill="hold" nodeType="withEffect">
                                  <p:stCondLst>
                                    <p:cond delay="2000"/>
                                  </p:stCondLst>
                                  <p:childTnLst>
                                    <p:animEffect transition="out" filter="fade">
                                      <p:cBhvr>
                                        <p:cTn id="16" dur="2000"/>
                                        <p:tgtEl>
                                          <p:spTgt spid="9218"/>
                                        </p:tgtEl>
                                      </p:cBhvr>
                                    </p:animEffect>
                                    <p:set>
                                      <p:cBhvr>
                                        <p:cTn id="17" dur="1" fill="hold">
                                          <p:stCondLst>
                                            <p:cond delay="19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124744"/>
            <a:ext cx="5844485" cy="461665"/>
          </a:xfrm>
          <a:prstGeom prst="rect">
            <a:avLst/>
          </a:prstGeom>
        </p:spPr>
        <p:txBody>
          <a:bodyPr wrap="none">
            <a:spAutoFit/>
          </a:bodyPr>
          <a:lstStyle/>
          <a:p>
            <a:r>
              <a:rPr lang="ru-RU" sz="2400" b="1" dirty="0" smtClean="0">
                <a:solidFill>
                  <a:srgbClr val="002060"/>
                </a:solidFill>
                <a:latin typeface="Times New Roman" pitchFamily="18" charset="0"/>
                <a:cs typeface="Times New Roman" pitchFamily="18" charset="0"/>
              </a:rPr>
              <a:t>Живи, не скупись, да с друзьями делись.</a:t>
            </a:r>
            <a:endParaRPr lang="ru-RU" sz="2400" b="1" dirty="0">
              <a:solidFill>
                <a:srgbClr val="002060"/>
              </a:solidFill>
              <a:latin typeface="Times New Roman" pitchFamily="18" charset="0"/>
              <a:cs typeface="Times New Roman" pitchFamily="18" charset="0"/>
            </a:endParaRPr>
          </a:p>
        </p:txBody>
      </p:sp>
      <p:sp>
        <p:nvSpPr>
          <p:cNvPr id="3" name="TextBox 2"/>
          <p:cNvSpPr txBox="1"/>
          <p:nvPr/>
        </p:nvSpPr>
        <p:spPr>
          <a:xfrm>
            <a:off x="132078" y="1628800"/>
            <a:ext cx="9049337" cy="1600438"/>
          </a:xfrm>
          <a:prstGeom prst="rect">
            <a:avLst/>
          </a:prstGeom>
          <a:noFill/>
        </p:spPr>
        <p:txBody>
          <a:bodyPr wrap="none" rtlCol="0">
            <a:spAutoFit/>
          </a:bodyPr>
          <a:lstStyle/>
          <a:p>
            <a:pPr algn="ctr"/>
            <a:r>
              <a:rPr lang="ru-RU" sz="2000" dirty="0" smtClean="0">
                <a:solidFill>
                  <a:srgbClr val="002060"/>
                </a:solidFill>
                <a:latin typeface="Times New Roman" pitchFamily="18" charset="0"/>
                <a:cs typeface="Times New Roman" pitchFamily="18" charset="0"/>
              </a:rPr>
              <a:t>Какие чувства вызывает данный рассказ после прочтения, наверное, это грусть.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Грустно, что ребята не умеют дружить.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А что по вашему мнению дружба? </a:t>
            </a:r>
          </a:p>
          <a:p>
            <a:pPr algn="ctr"/>
            <a:endParaRPr lang="ru-RU" sz="2000" dirty="0" smtClean="0">
              <a:solidFill>
                <a:srgbClr val="002060"/>
              </a:solidFill>
              <a:latin typeface="Times New Roman" pitchFamily="18" charset="0"/>
              <a:cs typeface="Times New Roman" pitchFamily="18" charset="0"/>
            </a:endParaRPr>
          </a:p>
          <a:p>
            <a:endParaRPr lang="ru-RU" dirty="0"/>
          </a:p>
        </p:txBody>
      </p:sp>
      <p:sp>
        <p:nvSpPr>
          <p:cNvPr id="4" name="Прямоугольник 3"/>
          <p:cNvSpPr/>
          <p:nvPr/>
        </p:nvSpPr>
        <p:spPr>
          <a:xfrm>
            <a:off x="395536" y="2826127"/>
            <a:ext cx="3744416" cy="4031873"/>
          </a:xfrm>
          <a:prstGeom prst="rect">
            <a:avLst/>
          </a:prstGeom>
        </p:spPr>
        <p:txBody>
          <a:bodyPr wrap="square">
            <a:spAutoFit/>
          </a:bodyPr>
          <a:lstStyle/>
          <a:p>
            <a:r>
              <a:rPr lang="ru-RU" sz="2000" dirty="0" smtClean="0">
                <a:solidFill>
                  <a:srgbClr val="002060"/>
                </a:solidFill>
                <a:latin typeface="Times New Roman" pitchFamily="18" charset="0"/>
                <a:cs typeface="Times New Roman" pitchFamily="18" charset="0"/>
              </a:rPr>
              <a:t>Дружба- это теплый ветер,</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Дружба- это светлый мир,</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Дружба- солнце на рассвете,</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Для души веселый пир,</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Дружба- это только счастье,</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Дружба - у людей одна.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С дружбой не страшны ненастья,</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С дружбой - жизнь весной полна.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
            </a:r>
            <a:br>
              <a:rPr lang="ru-RU" sz="2000" dirty="0" smtClean="0">
                <a:solidFill>
                  <a:srgbClr val="002060"/>
                </a:solidFill>
                <a:latin typeface="Times New Roman" pitchFamily="18" charset="0"/>
                <a:cs typeface="Times New Roman" pitchFamily="18" charset="0"/>
              </a:rPr>
            </a:br>
            <a:r>
              <a:rPr lang="ru-RU" dirty="0" smtClean="0"/>
              <a:t/>
            </a:r>
            <a:br>
              <a:rPr lang="ru-RU" dirty="0" smtClean="0"/>
            </a:br>
            <a:endParaRPr lang="ru-RU" dirty="0"/>
          </a:p>
        </p:txBody>
      </p:sp>
      <p:sp>
        <p:nvSpPr>
          <p:cNvPr id="5" name="Прямоугольник 4"/>
          <p:cNvSpPr/>
          <p:nvPr/>
        </p:nvSpPr>
        <p:spPr>
          <a:xfrm>
            <a:off x="3851920" y="2924944"/>
            <a:ext cx="4572000" cy="2554545"/>
          </a:xfrm>
          <a:prstGeom prst="rect">
            <a:avLst/>
          </a:prstGeom>
        </p:spPr>
        <p:txBody>
          <a:bodyPr wrap="square">
            <a:spAutoFit/>
          </a:bodyPr>
          <a:lstStyle/>
          <a:p>
            <a:r>
              <a:rPr lang="ru-RU" sz="2000" dirty="0" smtClean="0">
                <a:solidFill>
                  <a:srgbClr val="002060"/>
                </a:solidFill>
                <a:latin typeface="Times New Roman" pitchFamily="18" charset="0"/>
                <a:cs typeface="Times New Roman" pitchFamily="18" charset="0"/>
              </a:rPr>
              <a:t>Друг разделит боль и радость,</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Друг поддержит и спасет.</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С другом - даже злая слабость</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В миг растает и уйдет.</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Верь, храни, цени же дружбу,</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Это высший идеал.</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Тебе она сослужит службу,</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Ведь дружба – это ценный дар.</a:t>
            </a:r>
            <a:endParaRPr lang="ru-RU" sz="2000" dirty="0">
              <a:solidFill>
                <a:srgbClr val="002060"/>
              </a:solidFill>
              <a:latin typeface="Times New Roman" pitchFamily="18" charset="0"/>
              <a:cs typeface="Times New Roman" pitchFamily="18" charset="0"/>
            </a:endParaRPr>
          </a:p>
        </p:txBody>
      </p:sp>
      <p:pic>
        <p:nvPicPr>
          <p:cNvPr id="6" name="Рисунок 5" descr="3164_html_a89ba28.gif">
            <a:hlinkClick r:id="rId2" action="ppaction://hlinksldjump"/>
          </p:cNvPr>
          <p:cNvPicPr>
            <a:picLocks noChangeAspect="1"/>
          </p:cNvPicPr>
          <p:nvPr/>
        </p:nvPicPr>
        <p:blipFill>
          <a:blip r:embed="rId3" cstate="print"/>
          <a:stretch>
            <a:fillRect/>
          </a:stretch>
        </p:blipFill>
        <p:spPr>
          <a:xfrm rot="21034463">
            <a:off x="7636359" y="5299356"/>
            <a:ext cx="1219401" cy="1468710"/>
          </a:xfrm>
          <a:prstGeom prst="rect">
            <a:avLst/>
          </a:prstGeom>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39552" y="764704"/>
            <a:ext cx="3888432" cy="4524315"/>
          </a:xfrm>
          <a:prstGeom prst="rect">
            <a:avLst/>
          </a:prstGeom>
        </p:spPr>
        <p:txBody>
          <a:bodyPr wrap="square">
            <a:spAutoFit/>
          </a:bodyPr>
          <a:lstStyle/>
          <a:p>
            <a:pPr algn="just"/>
            <a:r>
              <a:rPr lang="ru-RU" dirty="0" smtClean="0">
                <a:latin typeface="Times New Roman" pitchFamily="18" charset="0"/>
                <a:cs typeface="Times New Roman" pitchFamily="18" charset="0"/>
              </a:rPr>
              <a:t>Юра жил в большой и дружной семье. Все в этой семье работали. Только один Юра не работал. Ему всего пять лет было.</a:t>
            </a:r>
          </a:p>
          <a:p>
            <a:pPr algn="just"/>
            <a:r>
              <a:rPr lang="ru-RU" dirty="0" smtClean="0">
                <a:latin typeface="Times New Roman" pitchFamily="18" charset="0"/>
                <a:cs typeface="Times New Roman" pitchFamily="18" charset="0"/>
              </a:rPr>
              <a:t> Один раз поехала Юрина семья рыбу ловить и уху варить. Много рыбы поймали и всю бабушке отдали. Юра тоже одну рыбку поймал. Ерша. И тоже бабушке отдал. Для ухи.</a:t>
            </a:r>
          </a:p>
          <a:p>
            <a:pPr algn="just"/>
            <a:r>
              <a:rPr lang="ru-RU" dirty="0" smtClean="0">
                <a:latin typeface="Times New Roman" pitchFamily="18" charset="0"/>
                <a:cs typeface="Times New Roman" pitchFamily="18" charset="0"/>
              </a:rPr>
              <a:t> Сварила бабушка уху. Вся семья на берегу вокруг котелка уселась и давай уху нахваливать:</a:t>
            </a:r>
          </a:p>
          <a:p>
            <a:pPr algn="just"/>
            <a:r>
              <a:rPr lang="ru-RU" dirty="0" smtClean="0">
                <a:latin typeface="Times New Roman" pitchFamily="18" charset="0"/>
                <a:cs typeface="Times New Roman" pitchFamily="18" charset="0"/>
              </a:rPr>
              <a:t> - Оттого наша уха вкусна, что Юра большущего ерша поймал. Потому наша уха жирна да навариста, что </a:t>
            </a:r>
            <a:r>
              <a:rPr lang="ru-RU" dirty="0" err="1" smtClean="0">
                <a:latin typeface="Times New Roman" pitchFamily="18" charset="0"/>
                <a:cs typeface="Times New Roman" pitchFamily="18" charset="0"/>
              </a:rPr>
              <a:t>ершище</a:t>
            </a:r>
            <a:r>
              <a:rPr lang="ru-RU" dirty="0" smtClean="0">
                <a:latin typeface="Times New Roman" pitchFamily="18" charset="0"/>
                <a:cs typeface="Times New Roman" pitchFamily="18" charset="0"/>
              </a:rPr>
              <a:t> жирнее сома.</a:t>
            </a:r>
            <a:endParaRPr lang="ru-RU" dirty="0">
              <a:latin typeface="Times New Roman" pitchFamily="18" charset="0"/>
              <a:cs typeface="Times New Roman" pitchFamily="18" charset="0"/>
            </a:endParaRPr>
          </a:p>
        </p:txBody>
      </p:sp>
      <p:sp>
        <p:nvSpPr>
          <p:cNvPr id="5" name="Прямоугольник 4"/>
          <p:cNvSpPr/>
          <p:nvPr/>
        </p:nvSpPr>
        <p:spPr>
          <a:xfrm>
            <a:off x="4644008" y="692696"/>
            <a:ext cx="4067944" cy="2308324"/>
          </a:xfrm>
          <a:prstGeom prst="rect">
            <a:avLst/>
          </a:prstGeom>
        </p:spPr>
        <p:txBody>
          <a:bodyPr wrap="square">
            <a:spAutoFit/>
          </a:bodyPr>
          <a:lstStyle/>
          <a:p>
            <a:pPr algn="just"/>
            <a:r>
              <a:rPr lang="ru-RU" dirty="0" smtClean="0">
                <a:latin typeface="Times New Roman" pitchFamily="18" charset="0"/>
                <a:cs typeface="Times New Roman" pitchFamily="18" charset="0"/>
              </a:rPr>
              <a:t>А Юра хоть и маленький был, а понимал, что взрослые шутят. Велик ли навар от крохотного </a:t>
            </a:r>
            <a:r>
              <a:rPr lang="ru-RU" dirty="0" err="1" smtClean="0">
                <a:latin typeface="Times New Roman" pitchFamily="18" charset="0"/>
                <a:cs typeface="Times New Roman" pitchFamily="18" charset="0"/>
              </a:rPr>
              <a:t>ершишки</a:t>
            </a:r>
            <a:r>
              <a:rPr lang="ru-RU" dirty="0" smtClean="0">
                <a:latin typeface="Times New Roman" pitchFamily="18" charset="0"/>
                <a:cs typeface="Times New Roman" pitchFamily="18" charset="0"/>
              </a:rPr>
              <a:t>? Но он все равно радовался. Радовался потому, что в большой семейной ухе была и его маленькая рыбка.</a:t>
            </a:r>
          </a:p>
          <a:p>
            <a:r>
              <a:rPr lang="ru-RU" dirty="0" smtClean="0"/>
              <a:t/>
            </a:r>
            <a:br>
              <a:rPr lang="ru-RU" dirty="0" smtClean="0"/>
            </a:br>
            <a:endParaRPr lang="ru-RU" dirty="0"/>
          </a:p>
        </p:txBody>
      </p:sp>
      <p:sp>
        <p:nvSpPr>
          <p:cNvPr id="6" name="Прямоугольник 5"/>
          <p:cNvSpPr/>
          <p:nvPr/>
        </p:nvSpPr>
        <p:spPr>
          <a:xfrm>
            <a:off x="1547664" y="404664"/>
            <a:ext cx="1739322" cy="369332"/>
          </a:xfrm>
          <a:prstGeom prst="rect">
            <a:avLst/>
          </a:prstGeom>
        </p:spPr>
        <p:txBody>
          <a:bodyPr wrap="none">
            <a:spAutoFit/>
          </a:bodyPr>
          <a:lstStyle/>
          <a:p>
            <a:r>
              <a:rPr lang="ru-RU" b="1" dirty="0" smtClean="0">
                <a:solidFill>
                  <a:srgbClr val="C00000"/>
                </a:solidFill>
                <a:latin typeface="Times New Roman" pitchFamily="18" charset="0"/>
                <a:cs typeface="Times New Roman" pitchFamily="18" charset="0"/>
              </a:rPr>
              <a:t>Первая рыбка</a:t>
            </a:r>
            <a:r>
              <a:rPr lang="ru-RU" dirty="0" smtClean="0"/>
              <a:t> </a:t>
            </a:r>
            <a:endParaRPr lang="ru-RU" dirty="0"/>
          </a:p>
        </p:txBody>
      </p:sp>
      <p:pic>
        <p:nvPicPr>
          <p:cNvPr id="1026" name="Picture 2" descr="Сказки Пермяка Евгения Андреевича - Сказки Е Пермяка -  Первая рыбка Рис. 2"/>
          <p:cNvPicPr>
            <a:picLocks noChangeAspect="1" noChangeArrowheads="1"/>
          </p:cNvPicPr>
          <p:nvPr/>
        </p:nvPicPr>
        <p:blipFill>
          <a:blip r:embed="rId3" cstate="print"/>
          <a:srcRect/>
          <a:stretch>
            <a:fillRect/>
          </a:stretch>
        </p:blipFill>
        <p:spPr bwMode="auto">
          <a:xfrm>
            <a:off x="4716016" y="2924944"/>
            <a:ext cx="3888432" cy="167202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1052736"/>
            <a:ext cx="6180410" cy="461665"/>
          </a:xfrm>
          <a:prstGeom prst="rect">
            <a:avLst/>
          </a:prstGeom>
        </p:spPr>
        <p:txBody>
          <a:bodyPr wrap="none">
            <a:spAutoFit/>
          </a:bodyPr>
          <a:lstStyle/>
          <a:p>
            <a:r>
              <a:rPr lang="ru-RU" sz="2400" b="1" dirty="0" smtClean="0">
                <a:solidFill>
                  <a:srgbClr val="002060"/>
                </a:solidFill>
                <a:latin typeface="Times New Roman" pitchFamily="18" charset="0"/>
                <a:cs typeface="Times New Roman" pitchFamily="18" charset="0"/>
              </a:rPr>
              <a:t>Маленькое дело лучше большого безделья.</a:t>
            </a:r>
            <a:endParaRPr lang="ru-RU" sz="24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3059832" y="1484784"/>
            <a:ext cx="3532570" cy="461665"/>
          </a:xfrm>
          <a:prstGeom prst="rect">
            <a:avLst/>
          </a:prstGeom>
        </p:spPr>
        <p:txBody>
          <a:bodyPr wrap="none">
            <a:spAutoFit/>
          </a:bodyPr>
          <a:lstStyle/>
          <a:p>
            <a:r>
              <a:rPr lang="ru-RU" sz="2400" b="1" dirty="0" smtClean="0">
                <a:solidFill>
                  <a:srgbClr val="002060"/>
                </a:solidFill>
                <a:latin typeface="Times New Roman" pitchFamily="18" charset="0"/>
                <a:cs typeface="Times New Roman" pitchFamily="18" charset="0"/>
              </a:rPr>
              <a:t>Мал золотник, да дорог.</a:t>
            </a:r>
            <a:endParaRPr lang="ru-RU" sz="2400" b="1" dirty="0">
              <a:solidFill>
                <a:srgbClr val="002060"/>
              </a:solidFill>
              <a:latin typeface="Times New Roman" pitchFamily="18" charset="0"/>
              <a:cs typeface="Times New Roman" pitchFamily="18" charset="0"/>
            </a:endParaRPr>
          </a:p>
        </p:txBody>
      </p:sp>
      <p:sp>
        <p:nvSpPr>
          <p:cNvPr id="6" name="Прямоугольник 5"/>
          <p:cNvSpPr/>
          <p:nvPr/>
        </p:nvSpPr>
        <p:spPr>
          <a:xfrm>
            <a:off x="395536" y="2132856"/>
            <a:ext cx="8496944" cy="1015663"/>
          </a:xfrm>
          <a:prstGeom prst="rect">
            <a:avLst/>
          </a:prstGeom>
        </p:spPr>
        <p:txBody>
          <a:bodyPr wrap="square">
            <a:spAutoFit/>
          </a:bodyPr>
          <a:lstStyle/>
          <a:p>
            <a:r>
              <a:rPr lang="ru-RU" sz="2000" dirty="0" smtClean="0">
                <a:solidFill>
                  <a:srgbClr val="002060"/>
                </a:solidFill>
                <a:latin typeface="Times New Roman" pitchFamily="18" charset="0"/>
                <a:cs typeface="Times New Roman" pitchFamily="18" charset="0"/>
              </a:rPr>
              <a:t>Маленький мальчик Юра доброжелательный, трудолюбивый, терпеливый, старательный, понимает юмор. Радовался, что он привнес  вклад, хоть и такой маленький, в общее дело. </a:t>
            </a:r>
            <a:endParaRPr lang="ru-RU" sz="2000" dirty="0">
              <a:solidFill>
                <a:srgbClr val="002060"/>
              </a:solidFill>
              <a:latin typeface="Times New Roman" pitchFamily="18" charset="0"/>
              <a:cs typeface="Times New Roman" pitchFamily="18" charset="0"/>
            </a:endParaRPr>
          </a:p>
        </p:txBody>
      </p:sp>
      <p:pic>
        <p:nvPicPr>
          <p:cNvPr id="54276" name="Picture 4" descr="http://audioskazki.net/wp-content/gallery/permyak/kalitka/p0005.jpg"/>
          <p:cNvPicPr>
            <a:picLocks noChangeAspect="1" noChangeArrowheads="1"/>
          </p:cNvPicPr>
          <p:nvPr/>
        </p:nvPicPr>
        <p:blipFill>
          <a:blip r:embed="rId2" cstate="print"/>
          <a:srcRect/>
          <a:stretch>
            <a:fillRect/>
          </a:stretch>
        </p:blipFill>
        <p:spPr bwMode="auto">
          <a:xfrm>
            <a:off x="3131840" y="3284984"/>
            <a:ext cx="3438116" cy="3293716"/>
          </a:xfrm>
          <a:prstGeom prst="rect">
            <a:avLst/>
          </a:prstGeom>
          <a:noFill/>
        </p:spPr>
      </p:pic>
      <p:pic>
        <p:nvPicPr>
          <p:cNvPr id="9" name="Рисунок 8" descr="3164_html_a89ba28.gif">
            <a:hlinkClick r:id="rId3" action="ppaction://hlinksldjump"/>
          </p:cNvPr>
          <p:cNvPicPr>
            <a:picLocks noChangeAspect="1"/>
          </p:cNvPicPr>
          <p:nvPr/>
        </p:nvPicPr>
        <p:blipFill>
          <a:blip r:embed="rId4" cstate="print"/>
          <a:stretch>
            <a:fillRect/>
          </a:stretch>
        </p:blipFill>
        <p:spPr>
          <a:xfrm rot="21034463">
            <a:off x="7636359" y="5299356"/>
            <a:ext cx="1219401" cy="1468710"/>
          </a:xfrm>
          <a:prstGeom prst="rect">
            <a:avLst/>
          </a:prstGeom>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39552" y="908720"/>
            <a:ext cx="3888432" cy="4524315"/>
          </a:xfrm>
          <a:prstGeom prst="rect">
            <a:avLst/>
          </a:prstGeom>
        </p:spPr>
        <p:txBody>
          <a:bodyPr wrap="square">
            <a:spAutoFit/>
          </a:bodyPr>
          <a:lstStyle/>
          <a:p>
            <a:pPr algn="just"/>
            <a:r>
              <a:rPr lang="ru-RU" dirty="0" smtClean="0">
                <a:latin typeface="Times New Roman" pitchFamily="18" charset="0"/>
                <a:cs typeface="Times New Roman" pitchFamily="18" charset="0"/>
              </a:rPr>
              <a:t>Пришла Мишина мама после работы домой и руками всплеснула:</a:t>
            </a:r>
          </a:p>
          <a:p>
            <a:pPr algn="just"/>
            <a:r>
              <a:rPr lang="ru-RU" dirty="0" smtClean="0">
                <a:latin typeface="Times New Roman" pitchFamily="18" charset="0"/>
                <a:cs typeface="Times New Roman" pitchFamily="18" charset="0"/>
              </a:rPr>
              <a:t> - Как же это ты, </a:t>
            </a:r>
            <a:r>
              <a:rPr lang="ru-RU" dirty="0" err="1" smtClean="0">
                <a:latin typeface="Times New Roman" pitchFamily="18" charset="0"/>
                <a:cs typeface="Times New Roman" pitchFamily="18" charset="0"/>
              </a:rPr>
              <a:t>Мишенька</a:t>
            </a:r>
            <a:r>
              <a:rPr lang="ru-RU" dirty="0" smtClean="0">
                <a:latin typeface="Times New Roman" pitchFamily="18" charset="0"/>
                <a:cs typeface="Times New Roman" pitchFamily="18" charset="0"/>
              </a:rPr>
              <a:t>, сумел у велосипеда колесо отломать?</a:t>
            </a:r>
          </a:p>
          <a:p>
            <a:pPr algn="just"/>
            <a:r>
              <a:rPr lang="ru-RU" dirty="0" smtClean="0">
                <a:latin typeface="Times New Roman" pitchFamily="18" charset="0"/>
                <a:cs typeface="Times New Roman" pitchFamily="18" charset="0"/>
              </a:rPr>
              <a:t> - Оно, мама, само отломалось.</a:t>
            </a:r>
          </a:p>
          <a:p>
            <a:pPr algn="just"/>
            <a:r>
              <a:rPr lang="ru-RU" dirty="0" smtClean="0">
                <a:latin typeface="Times New Roman" pitchFamily="18" charset="0"/>
                <a:cs typeface="Times New Roman" pitchFamily="18" charset="0"/>
              </a:rPr>
              <a:t> - А почему у тебя, </a:t>
            </a:r>
            <a:r>
              <a:rPr lang="ru-RU" dirty="0" err="1" smtClean="0">
                <a:latin typeface="Times New Roman" pitchFamily="18" charset="0"/>
                <a:cs typeface="Times New Roman" pitchFamily="18" charset="0"/>
              </a:rPr>
              <a:t>Мишенька</a:t>
            </a:r>
            <a:r>
              <a:rPr lang="ru-RU" dirty="0" smtClean="0">
                <a:latin typeface="Times New Roman" pitchFamily="18" charset="0"/>
                <a:cs typeface="Times New Roman" pitchFamily="18" charset="0"/>
              </a:rPr>
              <a:t>, рубашка разорвана?</a:t>
            </a:r>
          </a:p>
          <a:p>
            <a:pPr algn="just"/>
            <a:r>
              <a:rPr lang="ru-RU" dirty="0" smtClean="0">
                <a:latin typeface="Times New Roman" pitchFamily="18" charset="0"/>
                <a:cs typeface="Times New Roman" pitchFamily="18" charset="0"/>
              </a:rPr>
              <a:t> - Она, мамочка, сама разорвалась.</a:t>
            </a:r>
          </a:p>
          <a:p>
            <a:pPr algn="just"/>
            <a:r>
              <a:rPr lang="ru-RU" dirty="0" smtClean="0">
                <a:latin typeface="Times New Roman" pitchFamily="18" charset="0"/>
                <a:cs typeface="Times New Roman" pitchFamily="18" charset="0"/>
              </a:rPr>
              <a:t> - А куда твой второй башмак делся? Где ты его потерял?</a:t>
            </a:r>
          </a:p>
          <a:p>
            <a:pPr algn="just"/>
            <a:r>
              <a:rPr lang="ru-RU" dirty="0" smtClean="0">
                <a:latin typeface="Times New Roman" pitchFamily="18" charset="0"/>
                <a:cs typeface="Times New Roman" pitchFamily="18" charset="0"/>
              </a:rPr>
              <a:t> - Он, мама, сам куда-то потерялся.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Тогда Мишина мама сказала:</a:t>
            </a:r>
          </a:p>
          <a:p>
            <a:pPr algn="just"/>
            <a:r>
              <a:rPr lang="ru-RU" dirty="0" smtClean="0">
                <a:latin typeface="Times New Roman" pitchFamily="18" charset="0"/>
                <a:cs typeface="Times New Roman" pitchFamily="18" charset="0"/>
              </a:rPr>
              <a:t> - Какие они все нехорошие! Их, негодников, нужно проучить!</a:t>
            </a:r>
          </a:p>
          <a:p>
            <a:pPr algn="just"/>
            <a:r>
              <a:rPr lang="ru-RU" dirty="0" smtClean="0">
                <a:latin typeface="Times New Roman" pitchFamily="18" charset="0"/>
                <a:cs typeface="Times New Roman" pitchFamily="18" charset="0"/>
              </a:rPr>
              <a:t> - А как? - спросил Миша.</a:t>
            </a:r>
          </a:p>
          <a:p>
            <a:pPr algn="just"/>
            <a:endParaRPr lang="ru-RU" dirty="0">
              <a:latin typeface="Times New Roman" pitchFamily="18" charset="0"/>
              <a:cs typeface="Times New Roman" pitchFamily="18" charset="0"/>
            </a:endParaRPr>
          </a:p>
        </p:txBody>
      </p:sp>
      <p:sp>
        <p:nvSpPr>
          <p:cNvPr id="5" name="Прямоугольник 4"/>
          <p:cNvSpPr/>
          <p:nvPr/>
        </p:nvSpPr>
        <p:spPr>
          <a:xfrm>
            <a:off x="4716016" y="404664"/>
            <a:ext cx="3995936" cy="3139321"/>
          </a:xfrm>
          <a:prstGeom prst="rect">
            <a:avLst/>
          </a:prstGeom>
        </p:spPr>
        <p:txBody>
          <a:bodyPr wrap="square">
            <a:spAutoFit/>
          </a:bodyPr>
          <a:lstStyle/>
          <a:p>
            <a:pPr algn="just"/>
            <a:r>
              <a:rPr lang="ru-RU" dirty="0" smtClean="0">
                <a:latin typeface="Times New Roman" pitchFamily="18" charset="0"/>
                <a:cs typeface="Times New Roman" pitchFamily="18" charset="0"/>
              </a:rPr>
              <a:t> - Очень просто, - ответила мама. - Если они научились сами ломаться, сами разрываться и сами теряться, пусть научатся сами чиниться, сами зашиваться, сами находиться. А мы с тобой, Миша, дома посидим и подождем, когда они это все сделают.</a:t>
            </a:r>
          </a:p>
          <a:p>
            <a:pPr algn="just"/>
            <a:r>
              <a:rPr lang="ru-RU" dirty="0" smtClean="0">
                <a:latin typeface="Times New Roman" pitchFamily="18" charset="0"/>
                <a:cs typeface="Times New Roman" pitchFamily="18" charset="0"/>
              </a:rPr>
              <a:t> Сел Миша у сломанного велосипеда, в разорванной рубашке, без башмака, и крепко задумался. Видимо, было над чем задуматься этому мальчику</a:t>
            </a:r>
            <a:r>
              <a:rPr lang="ru-RU" dirty="0" smtClean="0"/>
              <a:t>.</a:t>
            </a:r>
            <a:endParaRPr lang="ru-RU" dirty="0"/>
          </a:p>
        </p:txBody>
      </p:sp>
      <p:sp>
        <p:nvSpPr>
          <p:cNvPr id="6" name="Прямоугольник 5"/>
          <p:cNvSpPr/>
          <p:nvPr/>
        </p:nvSpPr>
        <p:spPr>
          <a:xfrm>
            <a:off x="611560" y="476672"/>
            <a:ext cx="3975191" cy="369332"/>
          </a:xfrm>
          <a:prstGeom prst="rect">
            <a:avLst/>
          </a:prstGeom>
        </p:spPr>
        <p:txBody>
          <a:bodyPr wrap="none">
            <a:spAutoFit/>
          </a:bodyPr>
          <a:lstStyle/>
          <a:p>
            <a:r>
              <a:rPr lang="ru-RU" b="1" dirty="0" smtClean="0">
                <a:solidFill>
                  <a:srgbClr val="C00000"/>
                </a:solidFill>
                <a:latin typeface="Times New Roman" pitchFamily="18" charset="0"/>
                <a:cs typeface="Times New Roman" pitchFamily="18" charset="0"/>
              </a:rPr>
              <a:t>Как Миша хотел маму перехитрить</a:t>
            </a:r>
            <a:r>
              <a:rPr lang="ru-RU" dirty="0" smtClean="0"/>
              <a:t> </a:t>
            </a:r>
            <a:endParaRPr lang="ru-RU" dirty="0"/>
          </a:p>
        </p:txBody>
      </p:sp>
      <p:pic>
        <p:nvPicPr>
          <p:cNvPr id="19460" name="Picture 4" descr="Сказки Пермяка Евгения Андреевича - Сказки Е Пермяка -  Как Миша хотел маму перехитрить Рис. 2"/>
          <p:cNvPicPr>
            <a:picLocks noChangeAspect="1" noChangeArrowheads="1"/>
          </p:cNvPicPr>
          <p:nvPr/>
        </p:nvPicPr>
        <p:blipFill>
          <a:blip r:embed="rId3" cstate="print"/>
          <a:srcRect/>
          <a:stretch>
            <a:fillRect/>
          </a:stretch>
        </p:blipFill>
        <p:spPr bwMode="auto">
          <a:xfrm>
            <a:off x="5076056" y="3717032"/>
            <a:ext cx="2954553" cy="127374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Как Миша хотел маму перехитрить"/>
          <p:cNvPicPr>
            <a:picLocks noChangeAspect="1" noChangeArrowheads="1"/>
          </p:cNvPicPr>
          <p:nvPr/>
        </p:nvPicPr>
        <p:blipFill>
          <a:blip r:embed="rId2" cstate="print"/>
          <a:srcRect/>
          <a:stretch>
            <a:fillRect/>
          </a:stretch>
        </p:blipFill>
        <p:spPr bwMode="auto">
          <a:xfrm>
            <a:off x="251520" y="1317244"/>
            <a:ext cx="3888432" cy="4761169"/>
          </a:xfrm>
          <a:prstGeom prst="rect">
            <a:avLst/>
          </a:prstGeom>
          <a:noFill/>
        </p:spPr>
      </p:pic>
      <p:sp>
        <p:nvSpPr>
          <p:cNvPr id="5" name="Прямоугольник 4"/>
          <p:cNvSpPr/>
          <p:nvPr/>
        </p:nvSpPr>
        <p:spPr>
          <a:xfrm>
            <a:off x="4304149" y="1196752"/>
            <a:ext cx="4839851" cy="461665"/>
          </a:xfrm>
          <a:prstGeom prst="rect">
            <a:avLst/>
          </a:prstGeom>
        </p:spPr>
        <p:txBody>
          <a:bodyPr wrap="none">
            <a:spAutoFit/>
          </a:bodyPr>
          <a:lstStyle/>
          <a:p>
            <a:r>
              <a:rPr lang="ru-RU" sz="2400" b="1" dirty="0" smtClean="0">
                <a:solidFill>
                  <a:srgbClr val="002060"/>
                </a:solidFill>
                <a:latin typeface="Times New Roman" pitchFamily="18" charset="0"/>
                <a:cs typeface="Times New Roman" pitchFamily="18" charset="0"/>
              </a:rPr>
              <a:t>Легко сломать, да сделать трудно</a:t>
            </a:r>
            <a:endParaRPr lang="ru-RU" sz="2400"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4283968" y="2132856"/>
            <a:ext cx="4572000" cy="1323439"/>
          </a:xfrm>
          <a:prstGeom prst="rect">
            <a:avLst/>
          </a:prstGeom>
        </p:spPr>
        <p:txBody>
          <a:bodyPr>
            <a:spAutoFit/>
          </a:bodyPr>
          <a:lstStyle/>
          <a:p>
            <a:r>
              <a:rPr lang="ru-RU" sz="2000" dirty="0" smtClean="0">
                <a:solidFill>
                  <a:srgbClr val="002060"/>
                </a:solidFill>
                <a:latin typeface="Times New Roman" pitchFamily="18" charset="0"/>
                <a:cs typeface="Times New Roman" pitchFamily="18" charset="0"/>
              </a:rPr>
              <a:t>Смогут ли вещи сами исправиться?</a:t>
            </a:r>
          </a:p>
          <a:p>
            <a:r>
              <a:rPr lang="ru-RU" sz="2000" dirty="0" smtClean="0">
                <a:solidFill>
                  <a:srgbClr val="002060"/>
                </a:solidFill>
                <a:latin typeface="Times New Roman" pitchFamily="18" charset="0"/>
                <a:cs typeface="Times New Roman" pitchFamily="18" charset="0"/>
              </a:rPr>
              <a:t>Кто будет чинить сломанный велосипед? Зашивать рубашку? Искать ботинок?</a:t>
            </a:r>
            <a:endParaRPr lang="ru-RU" sz="2000" dirty="0">
              <a:solidFill>
                <a:srgbClr val="002060"/>
              </a:solidFill>
              <a:latin typeface="Times New Roman" pitchFamily="18" charset="0"/>
              <a:cs typeface="Times New Roman" pitchFamily="18" charset="0"/>
            </a:endParaRPr>
          </a:p>
        </p:txBody>
      </p:sp>
      <p:sp>
        <p:nvSpPr>
          <p:cNvPr id="8" name="Прямоугольник 7"/>
          <p:cNvSpPr/>
          <p:nvPr/>
        </p:nvSpPr>
        <p:spPr>
          <a:xfrm>
            <a:off x="4283968" y="3861048"/>
            <a:ext cx="4572000" cy="1323439"/>
          </a:xfrm>
          <a:prstGeom prst="rect">
            <a:avLst/>
          </a:prstGeom>
        </p:spPr>
        <p:txBody>
          <a:bodyPr>
            <a:spAutoFit/>
          </a:bodyPr>
          <a:lstStyle/>
          <a:p>
            <a:r>
              <a:rPr lang="ru-RU" sz="2000" dirty="0" smtClean="0">
                <a:solidFill>
                  <a:srgbClr val="002060"/>
                </a:solidFill>
                <a:latin typeface="Times New Roman" pitchFamily="18" charset="0"/>
                <a:cs typeface="Times New Roman" pitchFamily="18" charset="0"/>
              </a:rPr>
              <a:t>Добрый, поучительный рассказ. Учит нас честности, бережному отношению к своим вещам, уважительному отношению к труду.</a:t>
            </a:r>
            <a:endParaRPr lang="ru-RU" sz="2000" dirty="0">
              <a:solidFill>
                <a:srgbClr val="002060"/>
              </a:solidFill>
              <a:latin typeface="Times New Roman" pitchFamily="18" charset="0"/>
              <a:cs typeface="Times New Roman" pitchFamily="18" charset="0"/>
            </a:endParaRPr>
          </a:p>
        </p:txBody>
      </p:sp>
      <p:sp>
        <p:nvSpPr>
          <p:cNvPr id="10" name="Прямоугольник 9"/>
          <p:cNvSpPr/>
          <p:nvPr/>
        </p:nvSpPr>
        <p:spPr>
          <a:xfrm>
            <a:off x="4283968" y="1844824"/>
            <a:ext cx="2880532" cy="400110"/>
          </a:xfrm>
          <a:prstGeom prst="rect">
            <a:avLst/>
          </a:prstGeom>
        </p:spPr>
        <p:txBody>
          <a:bodyPr wrap="none">
            <a:spAutoFit/>
          </a:bodyPr>
          <a:lstStyle/>
          <a:p>
            <a:r>
              <a:rPr lang="ru-RU" sz="2000" dirty="0" smtClean="0">
                <a:solidFill>
                  <a:srgbClr val="002060"/>
                </a:solidFill>
                <a:latin typeface="Times New Roman" pitchFamily="18" charset="0"/>
                <a:cs typeface="Times New Roman" pitchFamily="18" charset="0"/>
              </a:rPr>
              <a:t>О чем задумался Миша?</a:t>
            </a:r>
            <a:endParaRPr lang="ru-RU" sz="2000" dirty="0">
              <a:solidFill>
                <a:srgbClr val="002060"/>
              </a:solidFill>
              <a:latin typeface="Times New Roman" pitchFamily="18" charset="0"/>
              <a:cs typeface="Times New Roman" pitchFamily="18" charset="0"/>
            </a:endParaRPr>
          </a:p>
        </p:txBody>
      </p:sp>
      <p:pic>
        <p:nvPicPr>
          <p:cNvPr id="11" name="Рисунок 10" descr="3164_html_a89ba28.gif">
            <a:hlinkClick r:id="rId3" action="ppaction://hlinksldjump"/>
          </p:cNvPr>
          <p:cNvPicPr>
            <a:picLocks noChangeAspect="1"/>
          </p:cNvPicPr>
          <p:nvPr/>
        </p:nvPicPr>
        <p:blipFill>
          <a:blip r:embed="rId4" cstate="print"/>
          <a:stretch>
            <a:fillRect/>
          </a:stretch>
        </p:blipFill>
        <p:spPr>
          <a:xfrm rot="21034463">
            <a:off x="7636359" y="5299356"/>
            <a:ext cx="1219401" cy="1468710"/>
          </a:xfrm>
          <a:prstGeom prst="rect">
            <a:avLst/>
          </a:prstGeom>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39552" y="620688"/>
            <a:ext cx="3851920" cy="5355312"/>
          </a:xfrm>
          <a:prstGeom prst="rect">
            <a:avLst/>
          </a:prstGeom>
        </p:spPr>
        <p:txBody>
          <a:bodyPr wrap="square">
            <a:spAutoFit/>
          </a:bodyPr>
          <a:lstStyle/>
          <a:p>
            <a:pPr algn="just"/>
            <a:r>
              <a:rPr lang="ru-RU" dirty="0" smtClean="0">
                <a:latin typeface="Times New Roman" pitchFamily="18" charset="0"/>
                <a:cs typeface="Times New Roman" pitchFamily="18" charset="0"/>
              </a:rPr>
              <a:t> Танюша много слышала о черенках, а что это такое - не знала.</a:t>
            </a:r>
          </a:p>
          <a:p>
            <a:pPr algn="just"/>
            <a:r>
              <a:rPr lang="ru-RU" dirty="0" smtClean="0">
                <a:latin typeface="Times New Roman" pitchFamily="18" charset="0"/>
                <a:cs typeface="Times New Roman" pitchFamily="18" charset="0"/>
              </a:rPr>
              <a:t> Однажды отец принес пучок зеленых прутиков и сказал:</a:t>
            </a:r>
          </a:p>
          <a:p>
            <a:pPr algn="just"/>
            <a:r>
              <a:rPr lang="ru-RU" dirty="0" smtClean="0">
                <a:latin typeface="Times New Roman" pitchFamily="18" charset="0"/>
                <a:cs typeface="Times New Roman" pitchFamily="18" charset="0"/>
              </a:rPr>
              <a:t> - Это смородиновые черенки. Будем, Танюша, смородину сажать.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Стала Таня разглядывать черенки. Палочки как палочки - чуть длиннее карандаша. Удивилась Танюша:</a:t>
            </a:r>
          </a:p>
          <a:p>
            <a:pPr algn="just"/>
            <a:r>
              <a:rPr lang="ru-RU" dirty="0" smtClean="0">
                <a:latin typeface="Times New Roman" pitchFamily="18" charset="0"/>
                <a:cs typeface="Times New Roman" pitchFamily="18" charset="0"/>
              </a:rPr>
              <a:t> - Как же из этих палочек вырастет смородина, когда у них нет ни корешков, ни веточек?</a:t>
            </a:r>
          </a:p>
          <a:p>
            <a:pPr algn="just"/>
            <a:r>
              <a:rPr lang="ru-RU" dirty="0" smtClean="0">
                <a:latin typeface="Times New Roman" pitchFamily="18" charset="0"/>
                <a:cs typeface="Times New Roman" pitchFamily="18" charset="0"/>
              </a:rPr>
              <a:t>А отец отвечает:</a:t>
            </a:r>
          </a:p>
          <a:p>
            <a:pPr algn="just"/>
            <a:r>
              <a:rPr lang="ru-RU" dirty="0" smtClean="0">
                <a:latin typeface="Times New Roman" pitchFamily="18" charset="0"/>
                <a:cs typeface="Times New Roman" pitchFamily="18" charset="0"/>
              </a:rPr>
              <a:t> - Зато на них почки есть. Из нижних почек пойдут корешки. А вот из этой, верхней, вырастет смородиновый куст.</a:t>
            </a:r>
          </a:p>
          <a:p>
            <a:r>
              <a:rPr lang="ru-RU" dirty="0" smtClean="0"/>
              <a:t> </a:t>
            </a:r>
          </a:p>
          <a:p>
            <a:endParaRPr lang="ru-RU" dirty="0"/>
          </a:p>
        </p:txBody>
      </p:sp>
      <p:sp>
        <p:nvSpPr>
          <p:cNvPr id="5" name="Прямоугольник 4"/>
          <p:cNvSpPr/>
          <p:nvPr/>
        </p:nvSpPr>
        <p:spPr>
          <a:xfrm>
            <a:off x="4716016" y="620688"/>
            <a:ext cx="3851920" cy="4524315"/>
          </a:xfrm>
          <a:prstGeom prst="rect">
            <a:avLst/>
          </a:prstGeom>
        </p:spPr>
        <p:txBody>
          <a:bodyPr wrap="square">
            <a:spAutoFit/>
          </a:bodyPr>
          <a:lstStyle/>
          <a:p>
            <a:pPr algn="just"/>
            <a:r>
              <a:rPr lang="ru-RU" dirty="0" smtClean="0">
                <a:latin typeface="Times New Roman" pitchFamily="18" charset="0"/>
                <a:cs typeface="Times New Roman" pitchFamily="18" charset="0"/>
              </a:rPr>
              <a:t>Не верилось Танюше, что маленькая почка может стать большим кустом. И решила проверить. Сама решила смородинку вырастить. В палисаднике. Перед избой, под самыми окнами. А там лопухи с репейником росли. Да такие цепкие, что и не сразу выполешь их.</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Бабушка помогла. Повыдергали они лопухи да репейники, и принялась Танюша землю вскапывать. Нелегкая это работа. Сперва надо дерн снять, потом комья разбить. А дерн у земли толстый да жесткий. И комья твердые. </a:t>
            </a:r>
            <a:r>
              <a:rPr lang="ru-RU" dirty="0" smtClean="0"/>
              <a:t/>
            </a:r>
            <a:br>
              <a:rPr lang="ru-RU" dirty="0" smtClean="0"/>
            </a:br>
            <a:endParaRPr lang="ru-RU" dirty="0"/>
          </a:p>
        </p:txBody>
      </p:sp>
      <p:grpSp>
        <p:nvGrpSpPr>
          <p:cNvPr id="8" name="Группа 7"/>
          <p:cNvGrpSpPr/>
          <p:nvPr/>
        </p:nvGrpSpPr>
        <p:grpSpPr>
          <a:xfrm>
            <a:off x="1547664" y="692696"/>
            <a:ext cx="6710625" cy="5000625"/>
            <a:chOff x="1619672" y="476672"/>
            <a:chExt cx="6710625" cy="5000625"/>
          </a:xfrm>
        </p:grpSpPr>
        <p:pic>
          <p:nvPicPr>
            <p:cNvPr id="20482" name="Picture 2" descr="Сказки Пермяка Евгения Андреевича - Сказки Е Пермяка -  Смородинка Рис. 2"/>
            <p:cNvPicPr>
              <a:picLocks noChangeAspect="1" noChangeArrowheads="1"/>
            </p:cNvPicPr>
            <p:nvPr/>
          </p:nvPicPr>
          <p:blipFill>
            <a:blip r:embed="rId3" cstate="print"/>
            <a:srcRect/>
            <a:stretch>
              <a:fillRect/>
            </a:stretch>
          </p:blipFill>
          <p:spPr bwMode="auto">
            <a:xfrm>
              <a:off x="1619672" y="476672"/>
              <a:ext cx="1905000" cy="5000625"/>
            </a:xfrm>
            <a:prstGeom prst="rect">
              <a:avLst/>
            </a:prstGeom>
            <a:noFill/>
          </p:spPr>
        </p:pic>
        <p:pic>
          <p:nvPicPr>
            <p:cNvPr id="20484" name="Picture 4" descr="Сказки Пермяка Евгения Андреевича - Сказки Е Пермяка -  Смородинка Рис. 3"/>
            <p:cNvPicPr>
              <a:picLocks noChangeAspect="1" noChangeArrowheads="1"/>
            </p:cNvPicPr>
            <p:nvPr/>
          </p:nvPicPr>
          <p:blipFill>
            <a:blip r:embed="rId4" cstate="print"/>
            <a:srcRect/>
            <a:stretch>
              <a:fillRect/>
            </a:stretch>
          </p:blipFill>
          <p:spPr bwMode="auto">
            <a:xfrm>
              <a:off x="4860032" y="548680"/>
              <a:ext cx="3470265" cy="4608512"/>
            </a:xfrm>
            <a:prstGeom prst="rect">
              <a:avLst/>
            </a:prstGeom>
            <a:noFill/>
          </p:spPr>
        </p:pic>
      </p:grpSp>
      <p:sp>
        <p:nvSpPr>
          <p:cNvPr id="9" name="Прямоугольник 8"/>
          <p:cNvSpPr/>
          <p:nvPr/>
        </p:nvSpPr>
        <p:spPr>
          <a:xfrm>
            <a:off x="1547664" y="332656"/>
            <a:ext cx="1543692" cy="369332"/>
          </a:xfrm>
          <a:prstGeom prst="rect">
            <a:avLst/>
          </a:prstGeom>
        </p:spPr>
        <p:txBody>
          <a:bodyPr wrap="none">
            <a:spAutoFit/>
          </a:bodyPr>
          <a:lstStyle/>
          <a:p>
            <a:r>
              <a:rPr lang="ru-RU" b="1" dirty="0" smtClean="0">
                <a:solidFill>
                  <a:srgbClr val="C00000"/>
                </a:solidFill>
                <a:latin typeface="Times New Roman" pitchFamily="18" charset="0"/>
                <a:cs typeface="Times New Roman" pitchFamily="18" charset="0"/>
              </a:rPr>
              <a:t>Смородинка</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xit" presetSubtype="0" fill="hold" nodeType="afterEffect">
                                  <p:stCondLst>
                                    <p:cond delay="200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95536" y="692696"/>
            <a:ext cx="3995936" cy="4801314"/>
          </a:xfrm>
          <a:prstGeom prst="rect">
            <a:avLst/>
          </a:prstGeom>
        </p:spPr>
        <p:txBody>
          <a:bodyPr wrap="square">
            <a:spAutoFit/>
          </a:bodyPr>
          <a:lstStyle/>
          <a:p>
            <a:pPr algn="just"/>
            <a:r>
              <a:rPr lang="ru-RU" dirty="0" smtClean="0"/>
              <a:t> </a:t>
            </a:r>
            <a:r>
              <a:rPr lang="ru-RU" dirty="0" smtClean="0">
                <a:latin typeface="Times New Roman" pitchFamily="18" charset="0"/>
                <a:cs typeface="Times New Roman" pitchFamily="18" charset="0"/>
              </a:rPr>
              <a:t>Много пришлось поработать Тане, пока земля покорилась. Мягкой стала да рыхлой.</a:t>
            </a:r>
          </a:p>
          <a:p>
            <a:pPr algn="just"/>
            <a:r>
              <a:rPr lang="ru-RU" dirty="0" smtClean="0">
                <a:latin typeface="Times New Roman" pitchFamily="18" charset="0"/>
                <a:cs typeface="Times New Roman" pitchFamily="18" charset="0"/>
              </a:rPr>
              <a:t> Разметила Таня шнурком и колышками вскопанную землю. Все сделала, как отец велел, и посадила рядками смородиновые черенки. Посадила и принялась ждать.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Пришел долгожданный день. Проклюнулись из почек ростки, а вскоре появились и листочки.</a:t>
            </a:r>
          </a:p>
          <a:p>
            <a:pPr algn="just"/>
            <a:r>
              <a:rPr lang="ru-RU" dirty="0" smtClean="0">
                <a:latin typeface="Times New Roman" pitchFamily="18" charset="0"/>
                <a:cs typeface="Times New Roman" pitchFamily="18" charset="0"/>
              </a:rPr>
              <a:t> К осени из ростков поднялись небольшие кустики. А еще через год они зацвели и дали первые ягоды. По маленькой горсточке с каждого куста.</a:t>
            </a:r>
          </a:p>
          <a:p>
            <a:r>
              <a:rPr lang="ru-RU" dirty="0" smtClean="0"/>
              <a:t/>
            </a:r>
            <a:br>
              <a:rPr lang="ru-RU" dirty="0" smtClean="0"/>
            </a:br>
            <a:endParaRPr lang="ru-RU" dirty="0"/>
          </a:p>
        </p:txBody>
      </p:sp>
      <p:sp>
        <p:nvSpPr>
          <p:cNvPr id="5" name="Прямоугольник 4"/>
          <p:cNvSpPr/>
          <p:nvPr/>
        </p:nvSpPr>
        <p:spPr>
          <a:xfrm>
            <a:off x="4860032" y="548680"/>
            <a:ext cx="3851920" cy="2031325"/>
          </a:xfrm>
          <a:prstGeom prst="rect">
            <a:avLst/>
          </a:prstGeom>
        </p:spPr>
        <p:txBody>
          <a:bodyPr wrap="square">
            <a:spAutoFit/>
          </a:bodyPr>
          <a:lstStyle/>
          <a:p>
            <a:pPr algn="just"/>
            <a:r>
              <a:rPr lang="ru-RU" dirty="0" smtClean="0">
                <a:latin typeface="Times New Roman" pitchFamily="18" charset="0"/>
                <a:cs typeface="Times New Roman" pitchFamily="18" charset="0"/>
              </a:rPr>
              <a:t>Довольна Таня, что сама смородину вырастила. И люди радуются, глядя на девочку:</a:t>
            </a:r>
          </a:p>
          <a:p>
            <a:pPr algn="just"/>
            <a:r>
              <a:rPr lang="ru-RU" dirty="0" smtClean="0">
                <a:latin typeface="Times New Roman" pitchFamily="18" charset="0"/>
                <a:cs typeface="Times New Roman" pitchFamily="18" charset="0"/>
              </a:rPr>
              <a:t> - Вот какая хорошая «смородинка» у </a:t>
            </a:r>
            <a:r>
              <a:rPr lang="ru-RU" dirty="0" err="1" smtClean="0">
                <a:latin typeface="Times New Roman" pitchFamily="18" charset="0"/>
                <a:cs typeface="Times New Roman" pitchFamily="18" charset="0"/>
              </a:rPr>
              <a:t>Калинниковых</a:t>
            </a:r>
            <a:r>
              <a:rPr lang="ru-RU" dirty="0" smtClean="0">
                <a:latin typeface="Times New Roman" pitchFamily="18" charset="0"/>
                <a:cs typeface="Times New Roman" pitchFamily="18" charset="0"/>
              </a:rPr>
              <a:t> растет. Настойчивая. Работящая. Черноглазая, с белой ленточкой в косе.</a:t>
            </a:r>
          </a:p>
        </p:txBody>
      </p:sp>
      <p:pic>
        <p:nvPicPr>
          <p:cNvPr id="21506" name="Picture 2" descr="Сказки Пермяка Евгения Андреевича - Сказки Е Пермяка -  Смородинка Рис. 4"/>
          <p:cNvPicPr>
            <a:picLocks noChangeAspect="1" noChangeArrowheads="1"/>
          </p:cNvPicPr>
          <p:nvPr/>
        </p:nvPicPr>
        <p:blipFill>
          <a:blip r:embed="rId3" cstate="print"/>
          <a:srcRect/>
          <a:stretch>
            <a:fillRect/>
          </a:stretch>
        </p:blipFill>
        <p:spPr bwMode="auto">
          <a:xfrm>
            <a:off x="5076056" y="2708920"/>
            <a:ext cx="3246379" cy="209716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67944" y="2852936"/>
            <a:ext cx="4572000" cy="400110"/>
          </a:xfrm>
          <a:prstGeom prst="rect">
            <a:avLst/>
          </a:prstGeom>
        </p:spPr>
        <p:txBody>
          <a:bodyPr>
            <a:spAutoFit/>
          </a:bodyPr>
          <a:lstStyle/>
          <a:p>
            <a:r>
              <a:rPr lang="ru-RU" sz="2000" dirty="0" smtClean="0">
                <a:solidFill>
                  <a:srgbClr val="002060"/>
                </a:solidFill>
                <a:latin typeface="Times New Roman" pitchFamily="18" charset="0"/>
                <a:cs typeface="Times New Roman" pitchFamily="18" charset="0"/>
              </a:rPr>
              <a:t>Таня работящая, трудолюбивая девочка.</a:t>
            </a:r>
            <a:endParaRPr lang="ru-RU" sz="20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4139952" y="3356992"/>
            <a:ext cx="4572000" cy="1938992"/>
          </a:xfrm>
          <a:prstGeom prst="rect">
            <a:avLst/>
          </a:prstGeom>
        </p:spPr>
        <p:txBody>
          <a:bodyPr>
            <a:spAutoFit/>
          </a:bodyPr>
          <a:lstStyle/>
          <a:p>
            <a:r>
              <a:rPr lang="ru-RU" sz="2000" dirty="0" smtClean="0">
                <a:solidFill>
                  <a:srgbClr val="002060"/>
                </a:solidFill>
                <a:latin typeface="Times New Roman" pitchFamily="18" charset="0"/>
                <a:cs typeface="Times New Roman" pitchFamily="18" charset="0"/>
              </a:rPr>
              <a:t>Автор в рассказе показывает свою симпатию к Тане. Он пишет о том, что люди радовались, глядя на девочку, говорили о ней, что она настойчивая, работящая. Называли ее хорошая «смородинка»</a:t>
            </a:r>
            <a:endParaRPr lang="ru-RU" sz="2000" dirty="0">
              <a:solidFill>
                <a:srgbClr val="002060"/>
              </a:solidFill>
              <a:latin typeface="Times New Roman" pitchFamily="18" charset="0"/>
              <a:cs typeface="Times New Roman" pitchFamily="18" charset="0"/>
            </a:endParaRPr>
          </a:p>
        </p:txBody>
      </p:sp>
      <p:sp>
        <p:nvSpPr>
          <p:cNvPr id="6" name="Прямоугольник 5"/>
          <p:cNvSpPr/>
          <p:nvPr/>
        </p:nvSpPr>
        <p:spPr>
          <a:xfrm>
            <a:off x="3995936" y="1052736"/>
            <a:ext cx="4932040" cy="1569660"/>
          </a:xfrm>
          <a:prstGeom prst="rect">
            <a:avLst/>
          </a:prstGeom>
        </p:spPr>
        <p:txBody>
          <a:bodyPr wrap="square">
            <a:spAutoFit/>
          </a:bodyPr>
          <a:lstStyle/>
          <a:p>
            <a:r>
              <a:rPr lang="ru-RU" sz="2400" b="1" dirty="0" smtClean="0">
                <a:solidFill>
                  <a:srgbClr val="002060"/>
                </a:solidFill>
                <a:latin typeface="Times New Roman" pitchFamily="18" charset="0"/>
                <a:cs typeface="Times New Roman" pitchFamily="18" charset="0"/>
              </a:rPr>
              <a:t>«Только труд делает маленького человека большим», «Только труд приносит счастье, радость и почёт» –</a:t>
            </a:r>
            <a:r>
              <a:rPr lang="ru-RU" sz="2400" dirty="0" smtClean="0">
                <a:solidFill>
                  <a:srgbClr val="002060"/>
                </a:solidFill>
                <a:latin typeface="Times New Roman" pitchFamily="18" charset="0"/>
                <a:cs typeface="Times New Roman" pitchFamily="18" charset="0"/>
              </a:rPr>
              <a:t> говорил Евгений Пермяк. </a:t>
            </a:r>
            <a:endParaRPr lang="ru-RU" sz="2400" dirty="0">
              <a:solidFill>
                <a:srgbClr val="002060"/>
              </a:solidFill>
              <a:latin typeface="Times New Roman" pitchFamily="18" charset="0"/>
              <a:cs typeface="Times New Roman" pitchFamily="18" charset="0"/>
            </a:endParaRPr>
          </a:p>
        </p:txBody>
      </p:sp>
      <p:pic>
        <p:nvPicPr>
          <p:cNvPr id="57346" name="Picture 2" descr="http://www.planetaskazok.ru/images/stories/permyak/rasskazy/img_51.jpg"/>
          <p:cNvPicPr>
            <a:picLocks noChangeAspect="1" noChangeArrowheads="1"/>
          </p:cNvPicPr>
          <p:nvPr/>
        </p:nvPicPr>
        <p:blipFill>
          <a:blip r:embed="rId2" cstate="print"/>
          <a:srcRect/>
          <a:stretch>
            <a:fillRect/>
          </a:stretch>
        </p:blipFill>
        <p:spPr bwMode="auto">
          <a:xfrm>
            <a:off x="251520" y="1484784"/>
            <a:ext cx="3708277" cy="3960440"/>
          </a:xfrm>
          <a:prstGeom prst="rect">
            <a:avLst/>
          </a:prstGeom>
          <a:noFill/>
        </p:spPr>
      </p:pic>
      <p:pic>
        <p:nvPicPr>
          <p:cNvPr id="8" name="Рисунок 7" descr="3164_html_a89ba28.gif">
            <a:hlinkClick r:id="rId3" action="ppaction://hlinksldjump"/>
          </p:cNvPr>
          <p:cNvPicPr>
            <a:picLocks noChangeAspect="1"/>
          </p:cNvPicPr>
          <p:nvPr/>
        </p:nvPicPr>
        <p:blipFill>
          <a:blip r:embed="rId4" cstate="print"/>
          <a:stretch>
            <a:fillRect/>
          </a:stretch>
        </p:blipFill>
        <p:spPr>
          <a:xfrm rot="21034463">
            <a:off x="7636359" y="5299356"/>
            <a:ext cx="1219401" cy="1468710"/>
          </a:xfrm>
          <a:prstGeom prst="rect">
            <a:avLst/>
          </a:prstGeom>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descr="depositphotos_6453806-Big-column-of-books.jpg"/>
          <p:cNvPicPr>
            <a:picLocks noChangeAspect="1"/>
          </p:cNvPicPr>
          <p:nvPr/>
        </p:nvPicPr>
        <p:blipFill>
          <a:blip r:embed="rId2" cstate="print"/>
          <a:stretch>
            <a:fillRect/>
          </a:stretch>
        </p:blipFill>
        <p:spPr>
          <a:xfrm>
            <a:off x="6372200" y="980728"/>
            <a:ext cx="2555776" cy="5688632"/>
          </a:xfrm>
          <a:prstGeom prst="rect">
            <a:avLst/>
          </a:prstGeom>
        </p:spPr>
      </p:pic>
      <p:grpSp>
        <p:nvGrpSpPr>
          <p:cNvPr id="36" name="Группа 35"/>
          <p:cNvGrpSpPr/>
          <p:nvPr/>
        </p:nvGrpSpPr>
        <p:grpSpPr>
          <a:xfrm>
            <a:off x="323528" y="980728"/>
            <a:ext cx="6048672" cy="5673297"/>
            <a:chOff x="-3420888" y="764704"/>
            <a:chExt cx="6048672" cy="5673297"/>
          </a:xfrm>
        </p:grpSpPr>
        <p:grpSp>
          <p:nvGrpSpPr>
            <p:cNvPr id="33" name="Группа 32"/>
            <p:cNvGrpSpPr/>
            <p:nvPr/>
          </p:nvGrpSpPr>
          <p:grpSpPr>
            <a:xfrm>
              <a:off x="-3420888" y="764704"/>
              <a:ext cx="6048672" cy="5673297"/>
              <a:chOff x="-4429000" y="548680"/>
              <a:chExt cx="6149272" cy="5745305"/>
            </a:xfrm>
          </p:grpSpPr>
          <p:pic>
            <p:nvPicPr>
              <p:cNvPr id="28" name="Рисунок 27" descr="стопка_книг_4.jpg"/>
              <p:cNvPicPr>
                <a:picLocks noChangeAspect="1"/>
              </p:cNvPicPr>
              <p:nvPr/>
            </p:nvPicPr>
            <p:blipFill>
              <a:blip r:embed="rId3" cstate="print"/>
              <a:stretch>
                <a:fillRect/>
              </a:stretch>
            </p:blipFill>
            <p:spPr>
              <a:xfrm>
                <a:off x="-4429000" y="548680"/>
                <a:ext cx="6149272" cy="5745305"/>
              </a:xfrm>
              <a:prstGeom prst="rect">
                <a:avLst/>
              </a:prstGeom>
            </p:spPr>
          </p:pic>
          <p:sp>
            <p:nvSpPr>
              <p:cNvPr id="29" name="Прямоугольник 28"/>
              <p:cNvSpPr/>
              <p:nvPr/>
            </p:nvSpPr>
            <p:spPr>
              <a:xfrm rot="20887316">
                <a:off x="-3696108" y="1228884"/>
                <a:ext cx="3832128" cy="405188"/>
              </a:xfrm>
              <a:prstGeom prst="rect">
                <a:avLst/>
              </a:prstGeom>
            </p:spPr>
            <p:txBody>
              <a:bodyPr wrap="square">
                <a:spAutoFit/>
              </a:bodyPr>
              <a:lstStyle/>
              <a:p>
                <a:pPr algn="ctr"/>
                <a:r>
                  <a:rPr lang="ru-RU" sz="2000" b="1" dirty="0" smtClean="0">
                    <a:solidFill>
                      <a:srgbClr val="FFFF00"/>
                    </a:solidFill>
                    <a:latin typeface="Times New Roman" pitchFamily="18" charset="0"/>
                    <a:cs typeface="Times New Roman" pitchFamily="18" charset="0"/>
                  </a:rPr>
                  <a:t>Краткая биография </a:t>
                </a:r>
              </a:p>
            </p:txBody>
          </p:sp>
          <p:sp>
            <p:nvSpPr>
              <p:cNvPr id="30" name="Прямоугольник 29"/>
              <p:cNvSpPr/>
              <p:nvPr/>
            </p:nvSpPr>
            <p:spPr>
              <a:xfrm>
                <a:off x="-3708920" y="3140968"/>
                <a:ext cx="2814681" cy="400110"/>
              </a:xfrm>
              <a:prstGeom prst="rect">
                <a:avLst/>
              </a:prstGeom>
            </p:spPr>
            <p:txBody>
              <a:bodyPr wrap="none">
                <a:spAutoFit/>
              </a:bodyPr>
              <a:lstStyle/>
              <a:p>
                <a:pPr algn="ctr"/>
                <a:r>
                  <a:rPr lang="ru-RU" sz="2000" b="1" dirty="0" smtClean="0">
                    <a:solidFill>
                      <a:srgbClr val="FFC000"/>
                    </a:solidFill>
                    <a:latin typeface="Times New Roman" pitchFamily="18" charset="0"/>
                    <a:cs typeface="Times New Roman" pitchFamily="18" charset="0"/>
                  </a:rPr>
                  <a:t>Это интересно знать…</a:t>
                </a:r>
                <a:endParaRPr lang="ru-RU" sz="2000" b="1" dirty="0">
                  <a:solidFill>
                    <a:srgbClr val="FFC000"/>
                  </a:solidFill>
                  <a:latin typeface="Times New Roman" pitchFamily="18" charset="0"/>
                  <a:cs typeface="Times New Roman" pitchFamily="18" charset="0"/>
                </a:endParaRPr>
              </a:p>
            </p:txBody>
          </p:sp>
          <p:sp>
            <p:nvSpPr>
              <p:cNvPr id="31" name="Прямоугольник 30"/>
              <p:cNvSpPr/>
              <p:nvPr/>
            </p:nvSpPr>
            <p:spPr>
              <a:xfrm rot="285435">
                <a:off x="-3224612" y="3701643"/>
                <a:ext cx="2019207" cy="400110"/>
              </a:xfrm>
              <a:prstGeom prst="rect">
                <a:avLst/>
              </a:prstGeom>
            </p:spPr>
            <p:txBody>
              <a:bodyPr wrap="none">
                <a:spAutoFit/>
              </a:bodyPr>
              <a:lstStyle/>
              <a:p>
                <a:r>
                  <a:rPr lang="ru-RU" sz="2000" b="1" dirty="0" smtClean="0">
                    <a:solidFill>
                      <a:srgbClr val="FFFF00"/>
                    </a:solidFill>
                    <a:latin typeface="Times New Roman" pitchFamily="18" charset="0"/>
                    <a:cs typeface="Times New Roman" pitchFamily="18" charset="0"/>
                  </a:rPr>
                  <a:t>Книжная полка</a:t>
                </a:r>
                <a:endParaRPr lang="ru-RU" sz="2000" dirty="0">
                  <a:solidFill>
                    <a:srgbClr val="FFFF00"/>
                  </a:solidFill>
                </a:endParaRPr>
              </a:p>
            </p:txBody>
          </p:sp>
          <p:sp>
            <p:nvSpPr>
              <p:cNvPr id="32" name="Прямоугольник 31"/>
              <p:cNvSpPr/>
              <p:nvPr/>
            </p:nvSpPr>
            <p:spPr>
              <a:xfrm rot="828680">
                <a:off x="-3316097" y="4936444"/>
                <a:ext cx="1468479" cy="400110"/>
              </a:xfrm>
              <a:prstGeom prst="rect">
                <a:avLst/>
              </a:prstGeom>
            </p:spPr>
            <p:txBody>
              <a:bodyPr wrap="none">
                <a:spAutoFit/>
              </a:bodyPr>
              <a:lstStyle/>
              <a:p>
                <a:pPr algn="ctr"/>
                <a:r>
                  <a:rPr lang="ru-RU" sz="2000" b="1" dirty="0" smtClean="0">
                    <a:solidFill>
                      <a:srgbClr val="FFFF00"/>
                    </a:solidFill>
                    <a:latin typeface="Times New Roman" pitchFamily="18" charset="0"/>
                    <a:cs typeface="Times New Roman" pitchFamily="18" charset="0"/>
                  </a:rPr>
                  <a:t>Викторина</a:t>
                </a:r>
                <a:endParaRPr lang="ru-RU" sz="2000" b="1" dirty="0">
                  <a:solidFill>
                    <a:srgbClr val="FFFF00"/>
                  </a:solidFill>
                  <a:latin typeface="Times New Roman" pitchFamily="18" charset="0"/>
                  <a:cs typeface="Times New Roman" pitchFamily="18" charset="0"/>
                </a:endParaRPr>
              </a:p>
            </p:txBody>
          </p:sp>
        </p:grpSp>
        <p:sp>
          <p:nvSpPr>
            <p:cNvPr id="35" name="Прямоугольник 34"/>
            <p:cNvSpPr/>
            <p:nvPr/>
          </p:nvSpPr>
          <p:spPr>
            <a:xfrm rot="21014842">
              <a:off x="-2393146" y="2122740"/>
              <a:ext cx="1612429" cy="369332"/>
            </a:xfrm>
            <a:prstGeom prst="rect">
              <a:avLst/>
            </a:prstGeom>
          </p:spPr>
          <p:txBody>
            <a:bodyPr wrap="none">
              <a:spAutoFit/>
            </a:bodyPr>
            <a:lstStyle/>
            <a:p>
              <a:pPr algn="ctr"/>
              <a:r>
                <a:rPr lang="ru-RU" b="1" dirty="0" smtClean="0">
                  <a:solidFill>
                    <a:srgbClr val="FFFF00"/>
                  </a:solidFill>
                  <a:latin typeface="Times New Roman" pitchFamily="18" charset="0"/>
                  <a:cs typeface="Times New Roman" pitchFamily="18" charset="0"/>
                </a:rPr>
                <a:t>Е.А. Пермяка</a:t>
              </a:r>
              <a:endParaRPr lang="ru-RU" b="1" dirty="0">
                <a:solidFill>
                  <a:srgbClr val="FFFF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51520" y="476672"/>
            <a:ext cx="4176464" cy="5509200"/>
          </a:xfrm>
          <a:prstGeom prst="rect">
            <a:avLst/>
          </a:prstGeom>
        </p:spPr>
        <p:txBody>
          <a:bodyPr wrap="square">
            <a:spAutoFit/>
          </a:bodyPr>
          <a:lstStyle/>
          <a:p>
            <a:pPr algn="just"/>
            <a:r>
              <a:rPr lang="ru-RU" sz="1600" dirty="0" smtClean="0">
                <a:latin typeface="Times New Roman" pitchFamily="18" charset="0"/>
                <a:cs typeface="Times New Roman" pitchFamily="18" charset="0"/>
              </a:rPr>
              <a:t>Осенью </a:t>
            </a:r>
            <a:r>
              <a:rPr lang="ru-RU" sz="1600" dirty="0" err="1" smtClean="0">
                <a:latin typeface="Times New Roman" pitchFamily="18" charset="0"/>
                <a:cs typeface="Times New Roman" pitchFamily="18" charset="0"/>
              </a:rPr>
              <a:t>Маврик</a:t>
            </a:r>
            <a:r>
              <a:rPr lang="ru-RU" sz="1600" dirty="0" smtClean="0">
                <a:latin typeface="Times New Roman" pitchFamily="18" charset="0"/>
                <a:cs typeface="Times New Roman" pitchFamily="18" charset="0"/>
              </a:rPr>
              <a:t> упросил бабушку купить ему чижика и бабушка купила.</a:t>
            </a:r>
          </a:p>
          <a:p>
            <a:pPr algn="just"/>
            <a:r>
              <a:rPr lang="ru-RU" sz="1600" dirty="0" smtClean="0">
                <a:latin typeface="Times New Roman" pitchFamily="18" charset="0"/>
                <a:cs typeface="Times New Roman" pitchFamily="18" charset="0"/>
              </a:rPr>
              <a:t>— Вот тебе твой Чижик-Пыжик, — сказала она и поставила на стол большую деревянную клетку. — Заботься о нём. Не забывай кормить и поить. А придёт весна — выпустишь.</a:t>
            </a:r>
          </a:p>
          <a:p>
            <a:pPr algn="just"/>
            <a:r>
              <a:rPr lang="ru-RU" sz="1600" dirty="0" smtClean="0">
                <a:latin typeface="Times New Roman" pitchFamily="18" charset="0"/>
                <a:cs typeface="Times New Roman" pitchFamily="18" charset="0"/>
              </a:rPr>
              <a:t>Обрадовался </a:t>
            </a:r>
            <a:r>
              <a:rPr lang="ru-RU" sz="1600" dirty="0" err="1" smtClean="0">
                <a:latin typeface="Times New Roman" pitchFamily="18" charset="0"/>
                <a:cs typeface="Times New Roman" pitchFamily="18" charset="0"/>
              </a:rPr>
              <a:t>Маврик</a:t>
            </a:r>
            <a:r>
              <a:rPr lang="ru-RU" sz="1600" dirty="0" smtClean="0">
                <a:latin typeface="Times New Roman" pitchFamily="18" charset="0"/>
                <a:cs typeface="Times New Roman" pitchFamily="18" charset="0"/>
              </a:rPr>
              <a:t>: теперь Чижику-Пыжику не придётся мёрзнуть на ветру и летать до устали с места на место, чтобы раздобыть корм.</a:t>
            </a:r>
          </a:p>
          <a:p>
            <a:pPr algn="just"/>
            <a:r>
              <a:rPr lang="ru-RU" sz="1600" dirty="0" smtClean="0">
                <a:latin typeface="Times New Roman" pitchFamily="18" charset="0"/>
                <a:cs typeface="Times New Roman" pitchFamily="18" charset="0"/>
              </a:rPr>
              <a:t>Каждую неделю </a:t>
            </a:r>
            <a:r>
              <a:rPr lang="ru-RU" sz="1600" dirty="0" err="1" smtClean="0">
                <a:latin typeface="Times New Roman" pitchFamily="18" charset="0"/>
                <a:cs typeface="Times New Roman" pitchFamily="18" charset="0"/>
              </a:rPr>
              <a:t>Маврик</a:t>
            </a:r>
            <a:r>
              <a:rPr lang="ru-RU" sz="1600" dirty="0" smtClean="0">
                <a:latin typeface="Times New Roman" pitchFamily="18" charset="0"/>
                <a:cs typeface="Times New Roman" pitchFamily="18" charset="0"/>
              </a:rPr>
              <a:t> чистил клетку. Он исправно менял воду в поилке и вдоволь насыпал в кормушку зёрен.</a:t>
            </a:r>
          </a:p>
          <a:p>
            <a:pPr algn="just"/>
            <a:r>
              <a:rPr lang="ru-RU" sz="1600" dirty="0" smtClean="0">
                <a:latin typeface="Times New Roman" pitchFamily="18" charset="0"/>
                <a:cs typeface="Times New Roman" pitchFamily="18" charset="0"/>
              </a:rPr>
              <a:t>Чижик прожил в тепле и холе всю долгую зиму. А когда пришла весна, наступило время выпускать лесного жителя. И повёз </a:t>
            </a:r>
            <a:r>
              <a:rPr lang="ru-RU" sz="1600" dirty="0" err="1" smtClean="0">
                <a:latin typeface="Times New Roman" pitchFamily="18" charset="0"/>
                <a:cs typeface="Times New Roman" pitchFamily="18" charset="0"/>
              </a:rPr>
              <a:t>Маврик</a:t>
            </a:r>
            <a:r>
              <a:rPr lang="ru-RU" sz="1600" dirty="0" smtClean="0">
                <a:latin typeface="Times New Roman" pitchFamily="18" charset="0"/>
                <a:cs typeface="Times New Roman" pitchFamily="18" charset="0"/>
              </a:rPr>
              <a:t> клетку с Чижиком-Пыжиком через весь город на автобусе. А потом до леса пешком. Облюбовал в лесу пенёк, поставил на него клетку и открыл дверцу. А сам отошёл в сторону:</a:t>
            </a:r>
          </a:p>
        </p:txBody>
      </p:sp>
      <p:sp>
        <p:nvSpPr>
          <p:cNvPr id="5" name="Прямоугольник 4"/>
          <p:cNvSpPr/>
          <p:nvPr/>
        </p:nvSpPr>
        <p:spPr>
          <a:xfrm>
            <a:off x="4572000" y="260648"/>
            <a:ext cx="4032448" cy="5755422"/>
          </a:xfrm>
          <a:prstGeom prst="rect">
            <a:avLst/>
          </a:prstGeom>
        </p:spPr>
        <p:txBody>
          <a:bodyPr wrap="square">
            <a:spAutoFit/>
          </a:bodyPr>
          <a:lstStyle/>
          <a:p>
            <a:pPr algn="just"/>
            <a:r>
              <a:rPr lang="ru-RU" sz="1600" dirty="0" smtClean="0">
                <a:latin typeface="Times New Roman" pitchFamily="18" charset="0"/>
                <a:cs typeface="Times New Roman" pitchFamily="18" charset="0"/>
              </a:rPr>
              <a:t>- Лети, Чижик-Пыжик, лети на волю!</a:t>
            </a:r>
          </a:p>
          <a:p>
            <a:pPr algn="just"/>
            <a:r>
              <a:rPr lang="ru-RU" sz="1600" dirty="0" smtClean="0">
                <a:latin typeface="Times New Roman" pitchFamily="18" charset="0"/>
                <a:cs typeface="Times New Roman" pitchFamily="18" charset="0"/>
              </a:rPr>
              <a:t>Чижик прыгнул на порожек дверцы, отряхнулся и… обратно в клетку.</a:t>
            </a:r>
          </a:p>
          <a:p>
            <a:pPr algn="just"/>
            <a:r>
              <a:rPr lang="ru-RU" sz="1600" dirty="0" smtClean="0">
                <a:latin typeface="Times New Roman" pitchFamily="18" charset="0"/>
                <a:cs typeface="Times New Roman" pitchFamily="18" charset="0"/>
              </a:rPr>
              <a:t>— Ну что ж ты не летишь, глупый?</a:t>
            </a:r>
          </a:p>
          <a:p>
            <a:pPr algn="just"/>
            <a:r>
              <a:rPr lang="ru-RU" sz="1600" dirty="0" smtClean="0">
                <a:latin typeface="Times New Roman" pitchFamily="18" charset="0"/>
                <a:cs typeface="Times New Roman" pitchFamily="18" charset="0"/>
              </a:rPr>
              <a:t>И тут Чижик словно понял, что от него хотят, взмахнул крылышками и выпорхнул из клетки. Взлетел на таловый кустик, оттуда на маленькую берёзку. Огляделся кругом и принялся клювом чистить пёрышки. А потом услышал чижиный зов и </a:t>
            </a:r>
            <a:r>
              <a:rPr lang="ru-RU" sz="1600" dirty="0" err="1" smtClean="0">
                <a:latin typeface="Times New Roman" pitchFamily="18" charset="0"/>
                <a:cs typeface="Times New Roman" pitchFamily="18" charset="0"/>
              </a:rPr>
              <a:t>порх-порх</a:t>
            </a:r>
            <a:r>
              <a:rPr lang="ru-RU" sz="1600" dirty="0" smtClean="0">
                <a:latin typeface="Times New Roman" pitchFamily="18" charset="0"/>
                <a:cs typeface="Times New Roman" pitchFamily="18" charset="0"/>
              </a:rPr>
              <a:t> — с ветки на ветку, с дерева на дерево — добрался до берёзовой чащи.</a:t>
            </a:r>
          </a:p>
          <a:p>
            <a:pPr algn="just"/>
            <a:r>
              <a:rPr lang="ru-RU" sz="1600" dirty="0" smtClean="0">
                <a:latin typeface="Times New Roman" pitchFamily="18" charset="0"/>
                <a:cs typeface="Times New Roman" pitchFamily="18" charset="0"/>
              </a:rPr>
              <a:t>Вскоре Чижик-Пыжик проголодался. Принялся он искать знакомую кормушку. До самых потёмок проискал, да где её найдёшь в лесу.</a:t>
            </a:r>
          </a:p>
          <a:p>
            <a:pPr algn="just"/>
            <a:r>
              <a:rPr lang="ru-RU" sz="1600" dirty="0" smtClean="0">
                <a:latin typeface="Times New Roman" pitchFamily="18" charset="0"/>
                <a:cs typeface="Times New Roman" pitchFamily="18" charset="0"/>
              </a:rPr>
              <a:t>Наступила ночь, и, хоть была она не очень холодная, Чижик всё равно продрог. Он весь нахохлился, его взъерошенные перья походили на шубу. Но ничего не помогало. Голодный, дрожащий от холода, он с трудом дождался утра.</a:t>
            </a:r>
          </a:p>
          <a:p>
            <a:pPr algn="just"/>
            <a:endParaRPr lang="ru-RU" sz="1600" dirty="0">
              <a:latin typeface="Times New Roman" pitchFamily="18" charset="0"/>
              <a:cs typeface="Times New Roman" pitchFamily="18" charset="0"/>
            </a:endParaRPr>
          </a:p>
        </p:txBody>
      </p:sp>
      <p:sp>
        <p:nvSpPr>
          <p:cNvPr id="6" name="TextBox 5"/>
          <p:cNvSpPr txBox="1"/>
          <p:nvPr/>
        </p:nvSpPr>
        <p:spPr>
          <a:xfrm>
            <a:off x="1403648" y="260648"/>
            <a:ext cx="1846980" cy="369332"/>
          </a:xfrm>
          <a:prstGeom prst="rect">
            <a:avLst/>
          </a:prstGeom>
          <a:noFill/>
        </p:spPr>
        <p:txBody>
          <a:bodyPr wrap="none" rtlCol="0">
            <a:spAutoFit/>
          </a:bodyPr>
          <a:lstStyle/>
          <a:p>
            <a:r>
              <a:rPr lang="ru-RU" b="1" dirty="0" smtClean="0">
                <a:solidFill>
                  <a:srgbClr val="C00000"/>
                </a:solidFill>
                <a:latin typeface="Times New Roman" pitchFamily="18" charset="0"/>
                <a:cs typeface="Times New Roman" pitchFamily="18" charset="0"/>
              </a:rPr>
              <a:t>Чижик- Пыжик</a:t>
            </a:r>
            <a:endParaRPr lang="ru-RU" b="1" dirty="0">
              <a:solidFill>
                <a:srgbClr val="C00000"/>
              </a:solidFill>
              <a:latin typeface="Times New Roman" pitchFamily="18" charset="0"/>
              <a:cs typeface="Times New Roman" pitchFamily="18" charset="0"/>
            </a:endParaRPr>
          </a:p>
        </p:txBody>
      </p:sp>
      <p:pic>
        <p:nvPicPr>
          <p:cNvPr id="7" name="Рисунок 6" descr="0_9030f_ba77b3f4_XXL.jpg"/>
          <p:cNvPicPr>
            <a:picLocks noChangeAspect="1"/>
          </p:cNvPicPr>
          <p:nvPr/>
        </p:nvPicPr>
        <p:blipFill>
          <a:blip r:embed="rId3" cstate="print"/>
          <a:stretch>
            <a:fillRect/>
          </a:stretch>
        </p:blipFill>
        <p:spPr>
          <a:xfrm>
            <a:off x="899592" y="692696"/>
            <a:ext cx="3340672" cy="4392488"/>
          </a:xfrm>
          <a:prstGeom prst="rect">
            <a:avLst/>
          </a:prstGeom>
        </p:spPr>
      </p:pic>
      <p:pic>
        <p:nvPicPr>
          <p:cNvPr id="8" name="Рисунок 7" descr="0_90317_bec6e99f_XXL.jpg"/>
          <p:cNvPicPr>
            <a:picLocks noChangeAspect="1"/>
          </p:cNvPicPr>
          <p:nvPr/>
        </p:nvPicPr>
        <p:blipFill>
          <a:blip r:embed="rId4" cstate="print"/>
          <a:stretch>
            <a:fillRect/>
          </a:stretch>
        </p:blipFill>
        <p:spPr>
          <a:xfrm>
            <a:off x="5004048" y="836712"/>
            <a:ext cx="3329363" cy="4248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p:stCondLst>
                              <p:cond delay="2000"/>
                            </p:stCondLst>
                            <p:childTnLst>
                              <p:par>
                                <p:cTn id="12" presetID="10" presetClass="exit" presetSubtype="0" fill="hold" nodeType="afterEffect">
                                  <p:stCondLst>
                                    <p:cond delay="2000"/>
                                  </p:stCondLst>
                                  <p:childTnLst>
                                    <p:animEffect transition="out" filter="fade">
                                      <p:cBhvr>
                                        <p:cTn id="13" dur="2000"/>
                                        <p:tgtEl>
                                          <p:spTgt spid="7"/>
                                        </p:tgtEl>
                                      </p:cBhvr>
                                    </p:animEffect>
                                    <p:set>
                                      <p:cBhvr>
                                        <p:cTn id="14" dur="1" fill="hold">
                                          <p:stCondLst>
                                            <p:cond delay="1999"/>
                                          </p:stCondLst>
                                        </p:cTn>
                                        <p:tgtEl>
                                          <p:spTgt spid="7"/>
                                        </p:tgtEl>
                                        <p:attrNameLst>
                                          <p:attrName>style.visibility</p:attrName>
                                        </p:attrNameLst>
                                      </p:cBhvr>
                                      <p:to>
                                        <p:strVal val="hidden"/>
                                      </p:to>
                                    </p:set>
                                  </p:childTnLst>
                                </p:cTn>
                              </p:par>
                              <p:par>
                                <p:cTn id="15" presetID="10" presetClass="exit" presetSubtype="0" fill="hold" nodeType="withEffect">
                                  <p:stCondLst>
                                    <p:cond delay="2000"/>
                                  </p:stCondLst>
                                  <p:childTnLst>
                                    <p:animEffect transition="out" filter="fade">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23528" y="476672"/>
            <a:ext cx="4104456" cy="5078313"/>
          </a:xfrm>
          <a:prstGeom prst="rect">
            <a:avLst/>
          </a:prstGeom>
        </p:spPr>
        <p:txBody>
          <a:bodyPr wrap="square">
            <a:spAutoFit/>
          </a:bodyPr>
          <a:lstStyle/>
          <a:p>
            <a:pPr algn="just"/>
            <a:r>
              <a:rPr lang="ru-RU" dirty="0" smtClean="0">
                <a:latin typeface="Times New Roman" pitchFamily="18" charset="0"/>
                <a:cs typeface="Times New Roman" pitchFamily="18" charset="0"/>
              </a:rPr>
              <a:t>А утром увидел, как птицы добывают еду, и вспомнил забытое. Он тоже отправился искать себе корм, но крылья плохо слушались его.</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Что-то случилось с его сильными, лёгкими крыльями. Раньше он летал и далеко и высоко. А теперь едва-едва мог перелетать с дерева на дерево. Отвык за зиму.</a:t>
            </a:r>
          </a:p>
          <a:p>
            <a:pPr algn="just"/>
            <a:r>
              <a:rPr lang="ru-RU" dirty="0" smtClean="0">
                <a:latin typeface="Times New Roman" pitchFamily="18" charset="0"/>
                <a:cs typeface="Times New Roman" pitchFamily="18" charset="0"/>
              </a:rPr>
              <a:t>Плохо стало Чижику, страшно. Ни корма добыть, ни от хищника спастись. А тут ещё собралась чижиная стая улетать к родным гнездовьям. Отправился с ней и Чижик-Пыжик, но скоро устал, оторвался от стаи и в изнеможении упал в траву. Этого только и ждала хитрая лиса…</a:t>
            </a:r>
          </a:p>
          <a:p>
            <a:pPr algn="just"/>
            <a:endParaRPr lang="ru-RU" dirty="0" smtClean="0">
              <a:latin typeface="Times New Roman" pitchFamily="18" charset="0"/>
              <a:cs typeface="Times New Roman" pitchFamily="18" charset="0"/>
            </a:endParaRPr>
          </a:p>
        </p:txBody>
      </p:sp>
      <p:sp>
        <p:nvSpPr>
          <p:cNvPr id="5" name="Прямоугольник 4"/>
          <p:cNvSpPr/>
          <p:nvPr/>
        </p:nvSpPr>
        <p:spPr>
          <a:xfrm>
            <a:off x="4499992" y="548680"/>
            <a:ext cx="4283968" cy="5078313"/>
          </a:xfrm>
          <a:prstGeom prst="rect">
            <a:avLst/>
          </a:prstGeom>
        </p:spPr>
        <p:txBody>
          <a:bodyPr wrap="square">
            <a:spAutoFit/>
          </a:bodyPr>
          <a:lstStyle/>
          <a:p>
            <a:pPr algn="just"/>
            <a:r>
              <a:rPr lang="ru-RU" dirty="0" smtClean="0">
                <a:latin typeface="Times New Roman" pitchFamily="18" charset="0"/>
                <a:cs typeface="Times New Roman" pitchFamily="18" charset="0"/>
              </a:rPr>
              <a:t>Тем временем наступило лето. </a:t>
            </a:r>
            <a:r>
              <a:rPr lang="ru-RU" dirty="0" err="1" smtClean="0">
                <a:latin typeface="Times New Roman" pitchFamily="18" charset="0"/>
                <a:cs typeface="Times New Roman" pitchFamily="18" charset="0"/>
              </a:rPr>
              <a:t>Маврик</a:t>
            </a:r>
            <a:r>
              <a:rPr lang="ru-RU" dirty="0" smtClean="0">
                <a:latin typeface="Times New Roman" pitchFamily="18" charset="0"/>
                <a:cs typeface="Times New Roman" pitchFamily="18" charset="0"/>
              </a:rPr>
              <a:t> думал, что Чижик-Пыжик давно уже обзавёлся гнездом и птенцами, но всё-таки надеялся, что его любимец вернётся к нему зимовать. И ждал, когда же тот постучится в окно своим маленьким клювом.</a:t>
            </a:r>
          </a:p>
          <a:p>
            <a:pPr algn="just"/>
            <a:r>
              <a:rPr lang="ru-RU" dirty="0" smtClean="0">
                <a:latin typeface="Times New Roman" pitchFamily="18" charset="0"/>
                <a:cs typeface="Times New Roman" pitchFamily="18" charset="0"/>
              </a:rPr>
              <a:t>Но прошла осень, и пришла зима. А Чижик-Пыжик не прилетал. Видно, не нашёл дома, где когда-то жил у мальчика и где ждала его вкусная еда.</a:t>
            </a:r>
          </a:p>
          <a:p>
            <a:pPr algn="just"/>
            <a:r>
              <a:rPr lang="ru-RU" dirty="0" smtClean="0">
                <a:latin typeface="Times New Roman" pitchFamily="18" charset="0"/>
                <a:cs typeface="Times New Roman" pitchFamily="18" charset="0"/>
              </a:rPr>
              <a:t>Так думал </a:t>
            </a:r>
            <a:r>
              <a:rPr lang="ru-RU" dirty="0" err="1" smtClean="0">
                <a:latin typeface="Times New Roman" pitchFamily="18" charset="0"/>
                <a:cs typeface="Times New Roman" pitchFamily="18" charset="0"/>
              </a:rPr>
              <a:t>Маврик</a:t>
            </a:r>
            <a:r>
              <a:rPr lang="ru-RU" dirty="0" smtClean="0">
                <a:latin typeface="Times New Roman" pitchFamily="18" charset="0"/>
                <a:cs typeface="Times New Roman" pitchFamily="18" charset="0"/>
              </a:rPr>
              <a:t>. Ему и в голову не приходило, что Чижика-Пыжика давно уже нет.</a:t>
            </a:r>
          </a:p>
          <a:p>
            <a:pPr algn="just"/>
            <a:r>
              <a:rPr lang="ru-RU" dirty="0" smtClean="0">
                <a:latin typeface="Times New Roman" pitchFamily="18" charset="0"/>
                <a:cs typeface="Times New Roman" pitchFamily="18" charset="0"/>
              </a:rPr>
              <a:t>Откуда было знать </a:t>
            </a:r>
            <a:r>
              <a:rPr lang="ru-RU" dirty="0" err="1" smtClean="0">
                <a:latin typeface="Times New Roman" pitchFamily="18" charset="0"/>
                <a:cs typeface="Times New Roman" pitchFamily="18" charset="0"/>
              </a:rPr>
              <a:t>Маврику</a:t>
            </a:r>
            <a:r>
              <a:rPr lang="ru-RU" dirty="0" smtClean="0">
                <a:latin typeface="Times New Roman" pitchFamily="18" charset="0"/>
                <a:cs typeface="Times New Roman" pitchFamily="18" charset="0"/>
              </a:rPr>
              <a:t>, что лесные птицы — чижи, синицы, щеглы, — пожив в клетке даже немного, гибнут потом, очутившись на воле.</a:t>
            </a:r>
            <a:endParaRPr lang="ru-RU" dirty="0">
              <a:latin typeface="Times New Roman" pitchFamily="18" charset="0"/>
              <a:cs typeface="Times New Roman" pitchFamily="18" charset="0"/>
            </a:endParaRPr>
          </a:p>
        </p:txBody>
      </p:sp>
      <p:pic>
        <p:nvPicPr>
          <p:cNvPr id="6" name="Рисунок 5" descr="0_90323_8c3fe3d4_XXL - копия.jpg"/>
          <p:cNvPicPr>
            <a:picLocks noChangeAspect="1"/>
          </p:cNvPicPr>
          <p:nvPr/>
        </p:nvPicPr>
        <p:blipFill>
          <a:blip r:embed="rId3" cstate="print"/>
          <a:stretch>
            <a:fillRect/>
          </a:stretch>
        </p:blipFill>
        <p:spPr>
          <a:xfrm>
            <a:off x="683568" y="1340768"/>
            <a:ext cx="3561625" cy="3117290"/>
          </a:xfrm>
          <a:prstGeom prst="rect">
            <a:avLst/>
          </a:prstGeom>
        </p:spPr>
      </p:pic>
      <p:pic>
        <p:nvPicPr>
          <p:cNvPr id="7" name="Рисунок 6" descr="0_90323_8c3fe3d4_XXL.jpg"/>
          <p:cNvPicPr>
            <a:picLocks noChangeAspect="1"/>
          </p:cNvPicPr>
          <p:nvPr/>
        </p:nvPicPr>
        <p:blipFill>
          <a:blip r:embed="rId4" cstate="print"/>
          <a:stretch>
            <a:fillRect/>
          </a:stretch>
        </p:blipFill>
        <p:spPr>
          <a:xfrm>
            <a:off x="4860032" y="692696"/>
            <a:ext cx="3533854" cy="45960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par>
                          <p:cTn id="11" fill="hold">
                            <p:stCondLst>
                              <p:cond delay="2000"/>
                            </p:stCondLst>
                            <p:childTnLst>
                              <p:par>
                                <p:cTn id="12" presetID="10" presetClass="exit" presetSubtype="0" fill="hold" nodeType="afterEffect">
                                  <p:stCondLst>
                                    <p:cond delay="2000"/>
                                  </p:stCondLst>
                                  <p:childTnLst>
                                    <p:animEffect transition="out" filter="fade">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par>
                                <p:cTn id="15" presetID="10" presetClass="exit" presetSubtype="0" fill="hold" nodeType="withEffect">
                                  <p:stCondLst>
                                    <p:cond delay="2000"/>
                                  </p:stCondLst>
                                  <p:childTnLst>
                                    <p:animEffect transition="out" filter="fade">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2" y="908720"/>
            <a:ext cx="5187317" cy="461665"/>
          </a:xfrm>
          <a:prstGeom prst="rect">
            <a:avLst/>
          </a:prstGeom>
        </p:spPr>
        <p:txBody>
          <a:bodyPr wrap="none">
            <a:spAutoFit/>
          </a:bodyPr>
          <a:lstStyle/>
          <a:p>
            <a:r>
              <a:rPr lang="ru-RU" sz="2400" b="1" dirty="0" smtClean="0">
                <a:solidFill>
                  <a:srgbClr val="002060"/>
                </a:solidFill>
                <a:latin typeface="Times New Roman" pitchFamily="18" charset="0"/>
                <a:cs typeface="Times New Roman" pitchFamily="18" charset="0"/>
              </a:rPr>
              <a:t>Мы в ответе за тех, кого приручили</a:t>
            </a:r>
            <a:endParaRPr lang="ru-RU" sz="2400" dirty="0">
              <a:solidFill>
                <a:srgbClr val="002060"/>
              </a:solidFill>
              <a:latin typeface="Times New Roman" pitchFamily="18" charset="0"/>
              <a:cs typeface="Times New Roman" pitchFamily="18" charset="0"/>
            </a:endParaRPr>
          </a:p>
        </p:txBody>
      </p:sp>
      <p:sp>
        <p:nvSpPr>
          <p:cNvPr id="3" name="Прямоугольник 2"/>
          <p:cNvSpPr/>
          <p:nvPr/>
        </p:nvSpPr>
        <p:spPr>
          <a:xfrm>
            <a:off x="4293954" y="3356992"/>
            <a:ext cx="4850046" cy="369332"/>
          </a:xfrm>
          <a:prstGeom prst="rect">
            <a:avLst/>
          </a:prstGeom>
        </p:spPr>
        <p:txBody>
          <a:bodyPr wrap="none">
            <a:spAutoFit/>
          </a:bodyPr>
          <a:lstStyle/>
          <a:p>
            <a:r>
              <a:rPr lang="ru-RU" dirty="0" smtClean="0">
                <a:solidFill>
                  <a:srgbClr val="002060"/>
                </a:solidFill>
                <a:latin typeface="Times New Roman" pitchFamily="18" charset="0"/>
                <a:cs typeface="Times New Roman" pitchFamily="18" charset="0"/>
              </a:rPr>
              <a:t>(</a:t>
            </a:r>
            <a:r>
              <a:rPr lang="ru-RU" dirty="0" err="1" smtClean="0">
                <a:solidFill>
                  <a:srgbClr val="002060"/>
                </a:solidFill>
                <a:latin typeface="Times New Roman" pitchFamily="18" charset="0"/>
                <a:cs typeface="Times New Roman" pitchFamily="18" charset="0"/>
              </a:rPr>
              <a:t>Антуан</a:t>
            </a:r>
            <a:r>
              <a:rPr lang="ru-RU" dirty="0" smtClean="0">
                <a:solidFill>
                  <a:srgbClr val="002060"/>
                </a:solidFill>
                <a:latin typeface="Times New Roman" pitchFamily="18" charset="0"/>
                <a:cs typeface="Times New Roman" pitchFamily="18" charset="0"/>
              </a:rPr>
              <a:t> де Сент-Экзюпери, Маленький принц)</a:t>
            </a:r>
            <a:endParaRPr lang="ru-RU" dirty="0">
              <a:solidFill>
                <a:srgbClr val="002060"/>
              </a:solidFill>
              <a:latin typeface="Times New Roman" pitchFamily="18" charset="0"/>
              <a:cs typeface="Times New Roman" pitchFamily="18" charset="0"/>
            </a:endParaRPr>
          </a:p>
        </p:txBody>
      </p:sp>
      <p:sp>
        <p:nvSpPr>
          <p:cNvPr id="4" name="Прямоугольник 3"/>
          <p:cNvSpPr/>
          <p:nvPr/>
        </p:nvSpPr>
        <p:spPr>
          <a:xfrm>
            <a:off x="3491880" y="1412776"/>
            <a:ext cx="4572000" cy="2031325"/>
          </a:xfrm>
          <a:prstGeom prst="rect">
            <a:avLst/>
          </a:prstGeom>
        </p:spPr>
        <p:txBody>
          <a:bodyPr>
            <a:spAutoFit/>
          </a:bodyPr>
          <a:lstStyle/>
          <a:p>
            <a:r>
              <a:rPr lang="ru-RU" dirty="0" smtClean="0">
                <a:solidFill>
                  <a:srgbClr val="002060"/>
                </a:solidFill>
                <a:latin typeface="Times New Roman" pitchFamily="18" charset="0"/>
                <a:cs typeface="Times New Roman" pitchFamily="18" charset="0"/>
              </a:rPr>
              <a:t>«— Люди забыли эту истину, — сказал Лис. — Но ты не должен ее забывать. Мы всегда будем в ответе за тех, кого приручили. И ты отвечаешь за свою розу...</a:t>
            </a:r>
          </a:p>
          <a:p>
            <a:r>
              <a:rPr lang="ru-RU" dirty="0" smtClean="0">
                <a:solidFill>
                  <a:srgbClr val="002060"/>
                </a:solidFill>
                <a:latin typeface="Times New Roman" pitchFamily="18" charset="0"/>
                <a:cs typeface="Times New Roman" pitchFamily="18" charset="0"/>
              </a:rPr>
              <a:t>— Я отвечаю за свою розу... — повторил Маленький принц, чтобы хорошенько это запомнить.»</a:t>
            </a:r>
            <a:endParaRPr lang="ru-RU" dirty="0">
              <a:solidFill>
                <a:srgbClr val="002060"/>
              </a:solidFill>
              <a:latin typeface="Times New Roman" pitchFamily="18" charset="0"/>
              <a:cs typeface="Times New Roman" pitchFamily="18" charset="0"/>
            </a:endParaRPr>
          </a:p>
        </p:txBody>
      </p:sp>
      <p:sp>
        <p:nvSpPr>
          <p:cNvPr id="5" name="TextBox 4"/>
          <p:cNvSpPr txBox="1"/>
          <p:nvPr/>
        </p:nvSpPr>
        <p:spPr>
          <a:xfrm>
            <a:off x="323528" y="3718679"/>
            <a:ext cx="8555034" cy="3139321"/>
          </a:xfrm>
          <a:prstGeom prst="rect">
            <a:avLst/>
          </a:prstGeom>
          <a:noFill/>
        </p:spPr>
        <p:txBody>
          <a:bodyPr wrap="none" rtlCol="0">
            <a:spAutoFit/>
          </a:bodyPr>
          <a:lstStyle/>
          <a:p>
            <a:r>
              <a:rPr lang="ru-RU" sz="2000" dirty="0" smtClean="0">
                <a:solidFill>
                  <a:srgbClr val="002060"/>
                </a:solidFill>
                <a:latin typeface="Times New Roman" pitchFamily="18" charset="0"/>
                <a:cs typeface="Times New Roman" pitchFamily="18" charset="0"/>
              </a:rPr>
              <a:t>Нужно быть ответственным в любви и дружбе. </a:t>
            </a:r>
          </a:p>
          <a:p>
            <a:r>
              <a:rPr lang="ru-RU" sz="2000" dirty="0" err="1" smtClean="0">
                <a:solidFill>
                  <a:srgbClr val="002060"/>
                </a:solidFill>
                <a:latin typeface="Times New Roman" pitchFamily="18" charset="0"/>
                <a:cs typeface="Times New Roman" pitchFamily="18" charset="0"/>
              </a:rPr>
              <a:t>Маврик</a:t>
            </a:r>
            <a:r>
              <a:rPr lang="ru-RU" sz="2000" dirty="0" smtClean="0">
                <a:solidFill>
                  <a:srgbClr val="002060"/>
                </a:solidFill>
                <a:latin typeface="Times New Roman" pitchFamily="18" charset="0"/>
                <a:cs typeface="Times New Roman" pitchFamily="18" charset="0"/>
              </a:rPr>
              <a:t> очень хотел чижика, заботился о нем, ухаживал. </a:t>
            </a:r>
          </a:p>
          <a:p>
            <a:r>
              <a:rPr lang="ru-RU" sz="2000" dirty="0" smtClean="0">
                <a:solidFill>
                  <a:srgbClr val="002060"/>
                </a:solidFill>
                <a:latin typeface="Times New Roman" pitchFamily="18" charset="0"/>
                <a:cs typeface="Times New Roman" pitchFamily="18" charset="0"/>
              </a:rPr>
              <a:t>Но когда пришло время его отпустить, он не задумался над тем, </a:t>
            </a:r>
          </a:p>
          <a:p>
            <a:r>
              <a:rPr lang="ru-RU" sz="2000" dirty="0" smtClean="0">
                <a:solidFill>
                  <a:srgbClr val="002060"/>
                </a:solidFill>
                <a:latin typeface="Times New Roman" pitchFamily="18" charset="0"/>
                <a:cs typeface="Times New Roman" pitchFamily="18" charset="0"/>
              </a:rPr>
              <a:t>как же чижик будет жить на воле. Возможно он думал, что так будет лучше, </a:t>
            </a:r>
          </a:p>
          <a:p>
            <a:r>
              <a:rPr lang="ru-RU" sz="2000" dirty="0" smtClean="0">
                <a:solidFill>
                  <a:srgbClr val="002060"/>
                </a:solidFill>
                <a:latin typeface="Times New Roman" pitchFamily="18" charset="0"/>
                <a:cs typeface="Times New Roman" pitchFamily="18" charset="0"/>
              </a:rPr>
              <a:t>что чижику лучше жить со своей семьей. </a:t>
            </a:r>
          </a:p>
          <a:p>
            <a:r>
              <a:rPr lang="ru-RU" sz="2000" dirty="0" smtClean="0">
                <a:solidFill>
                  <a:srgbClr val="002060"/>
                </a:solidFill>
                <a:latin typeface="Times New Roman" pitchFamily="18" charset="0"/>
                <a:cs typeface="Times New Roman" pitchFamily="18" charset="0"/>
              </a:rPr>
              <a:t>Но видимо птичка  привыкла к человеческой заботе, любви, ласке, </a:t>
            </a:r>
          </a:p>
          <a:p>
            <a:r>
              <a:rPr lang="ru-RU" sz="2000" dirty="0" smtClean="0">
                <a:solidFill>
                  <a:srgbClr val="002060"/>
                </a:solidFill>
                <a:latin typeface="Times New Roman" pitchFamily="18" charset="0"/>
                <a:cs typeface="Times New Roman" pitchFamily="18" charset="0"/>
              </a:rPr>
              <a:t>что пожив в клетке, не сумела выжить на воле.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Давайте не будем равнодушными, будем думать не только о себе,</a:t>
            </a:r>
          </a:p>
          <a:p>
            <a:r>
              <a:rPr lang="ru-RU" sz="2000" dirty="0" smtClean="0">
                <a:solidFill>
                  <a:srgbClr val="002060"/>
                </a:solidFill>
                <a:latin typeface="Times New Roman" pitchFamily="18" charset="0"/>
                <a:cs typeface="Times New Roman" pitchFamily="18" charset="0"/>
              </a:rPr>
              <a:t> но и о наших любимых.</a:t>
            </a:r>
          </a:p>
          <a:p>
            <a:endParaRPr lang="ru-RU" dirty="0"/>
          </a:p>
        </p:txBody>
      </p:sp>
      <p:pic>
        <p:nvPicPr>
          <p:cNvPr id="62466" name="Picture 2" descr="http://65.media.tumblr.com/6713f660a3b66c0686f8720675125932/tumblr_o4owv3682T1td0wxfo1_1280.png"/>
          <p:cNvPicPr>
            <a:picLocks noChangeAspect="1" noChangeArrowheads="1"/>
          </p:cNvPicPr>
          <p:nvPr/>
        </p:nvPicPr>
        <p:blipFill>
          <a:blip r:embed="rId2" cstate="print"/>
          <a:srcRect/>
          <a:stretch>
            <a:fillRect/>
          </a:stretch>
        </p:blipFill>
        <p:spPr bwMode="auto">
          <a:xfrm>
            <a:off x="683568" y="980728"/>
            <a:ext cx="2304256" cy="263495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event-map.ru/sites/default/files/place/2016/07/chizik3.jpg"/>
          <p:cNvPicPr>
            <a:picLocks noChangeAspect="1" noChangeArrowheads="1"/>
          </p:cNvPicPr>
          <p:nvPr/>
        </p:nvPicPr>
        <p:blipFill>
          <a:blip r:embed="rId2" cstate="print"/>
          <a:srcRect/>
          <a:stretch>
            <a:fillRect/>
          </a:stretch>
        </p:blipFill>
        <p:spPr bwMode="auto">
          <a:xfrm>
            <a:off x="395536" y="2420888"/>
            <a:ext cx="4162138" cy="3312368"/>
          </a:xfrm>
          <a:prstGeom prst="rect">
            <a:avLst/>
          </a:prstGeom>
          <a:noFill/>
        </p:spPr>
      </p:pic>
      <p:pic>
        <p:nvPicPr>
          <p:cNvPr id="58372" name="Picture 4" descr="http://aos-photos.ru/piter/main.php?cmd=image&amp;var1=03+Architecture%2Farch_6_10.jpg&amp;var2=1100_90_copyright.png_RU"/>
          <p:cNvPicPr>
            <a:picLocks noChangeAspect="1" noChangeArrowheads="1"/>
          </p:cNvPicPr>
          <p:nvPr/>
        </p:nvPicPr>
        <p:blipFill>
          <a:blip r:embed="rId3" cstate="print"/>
          <a:srcRect/>
          <a:stretch>
            <a:fillRect/>
          </a:stretch>
        </p:blipFill>
        <p:spPr bwMode="auto">
          <a:xfrm>
            <a:off x="4788024" y="1196752"/>
            <a:ext cx="3384280" cy="4536504"/>
          </a:xfrm>
          <a:prstGeom prst="rect">
            <a:avLst/>
          </a:prstGeom>
          <a:noFill/>
        </p:spPr>
      </p:pic>
      <p:sp>
        <p:nvSpPr>
          <p:cNvPr id="4" name="TextBox 3"/>
          <p:cNvSpPr txBox="1"/>
          <p:nvPr/>
        </p:nvSpPr>
        <p:spPr>
          <a:xfrm>
            <a:off x="323528" y="1196752"/>
            <a:ext cx="4234750" cy="830997"/>
          </a:xfrm>
          <a:prstGeom prst="rect">
            <a:avLst/>
          </a:prstGeom>
          <a:noFill/>
        </p:spPr>
        <p:txBody>
          <a:bodyPr wrap="none" rtlCol="0">
            <a:spAutoFit/>
          </a:bodyPr>
          <a:lstStyle/>
          <a:p>
            <a:pPr algn="ctr"/>
            <a:r>
              <a:rPr lang="ru-RU" sz="2400" b="1" dirty="0" smtClean="0">
                <a:solidFill>
                  <a:srgbClr val="002060"/>
                </a:solidFill>
                <a:latin typeface="Times New Roman" pitchFamily="18" charset="0"/>
                <a:cs typeface="Times New Roman" pitchFamily="18" charset="0"/>
              </a:rPr>
              <a:t>Памятник Чижику-Пыжику </a:t>
            </a:r>
          </a:p>
          <a:p>
            <a:pPr algn="ctr"/>
            <a:r>
              <a:rPr lang="ru-RU" sz="2400" b="1" dirty="0" smtClean="0">
                <a:solidFill>
                  <a:srgbClr val="002060"/>
                </a:solidFill>
                <a:latin typeface="Times New Roman" pitchFamily="18" charset="0"/>
                <a:cs typeface="Times New Roman" pitchFamily="18" charset="0"/>
              </a:rPr>
              <a:t>в Санкт- Петербурге</a:t>
            </a:r>
            <a:endParaRPr lang="ru-RU" sz="2400" b="1" dirty="0">
              <a:solidFill>
                <a:srgbClr val="002060"/>
              </a:solidFill>
              <a:latin typeface="Times New Roman" pitchFamily="18" charset="0"/>
              <a:cs typeface="Times New Roman" pitchFamily="18" charset="0"/>
            </a:endParaRPr>
          </a:p>
        </p:txBody>
      </p:sp>
      <p:pic>
        <p:nvPicPr>
          <p:cNvPr id="5" name="Рисунок 4" descr="3164_html_a89ba28.gif">
            <a:hlinkClick r:id="rId4" action="ppaction://hlinksldjump"/>
          </p:cNvPr>
          <p:cNvPicPr>
            <a:picLocks noChangeAspect="1"/>
          </p:cNvPicPr>
          <p:nvPr/>
        </p:nvPicPr>
        <p:blipFill>
          <a:blip r:embed="rId5" cstate="print"/>
          <a:stretch>
            <a:fillRect/>
          </a:stretch>
        </p:blipFill>
        <p:spPr>
          <a:xfrm rot="21034463">
            <a:off x="7636359" y="5299356"/>
            <a:ext cx="1219401" cy="1468710"/>
          </a:xfrm>
          <a:prstGeom prst="rect">
            <a:avLst/>
          </a:prstGeom>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23528" y="404664"/>
            <a:ext cx="4032448" cy="5632311"/>
          </a:xfrm>
          <a:prstGeom prst="rect">
            <a:avLst/>
          </a:prstGeom>
        </p:spPr>
        <p:txBody>
          <a:bodyPr wrap="square">
            <a:spAutoFit/>
          </a:bodyPr>
          <a:lstStyle/>
          <a:p>
            <a:pPr algn="just"/>
            <a:r>
              <a:rPr lang="ru-RU" dirty="0" smtClean="0">
                <a:latin typeface="Times New Roman" pitchFamily="18" charset="0"/>
                <a:cs typeface="Times New Roman" pitchFamily="18" charset="0"/>
              </a:rPr>
              <a:t>Никишин дедушка был садоводом в колхозе. А в свободное время любил на охоту ходить. Хорошим он был охотником. Все тайны лесные знал.</a:t>
            </a:r>
          </a:p>
          <a:p>
            <a:pPr algn="just"/>
            <a:r>
              <a:rPr lang="ru-RU" dirty="0" smtClean="0">
                <a:latin typeface="Times New Roman" pitchFamily="18" charset="0"/>
                <a:cs typeface="Times New Roman" pitchFamily="18" charset="0"/>
              </a:rPr>
              <a:t>Как-то показывал он своему внуку следы в лесу. Показывал да приговаривал:</a:t>
            </a:r>
          </a:p>
          <a:p>
            <a:pPr algn="just"/>
            <a:r>
              <a:rPr lang="ru-RU" dirty="0" smtClean="0">
                <a:latin typeface="Times New Roman" pitchFamily="18" charset="0"/>
                <a:cs typeface="Times New Roman" pitchFamily="18" charset="0"/>
              </a:rPr>
              <a:t>— Век живи, век учись и во всё вникай. Никакое знание человеку во вред не бывает.</a:t>
            </a:r>
          </a:p>
          <a:p>
            <a:pPr algn="just"/>
            <a:r>
              <a:rPr lang="ru-RU" dirty="0" smtClean="0">
                <a:latin typeface="Times New Roman" pitchFamily="18" charset="0"/>
                <a:cs typeface="Times New Roman" pitchFamily="18" charset="0"/>
              </a:rPr>
              <a:t>А </a:t>
            </a:r>
            <a:r>
              <a:rPr lang="ru-RU" dirty="0" err="1" smtClean="0">
                <a:latin typeface="Times New Roman" pitchFamily="18" charset="0"/>
                <a:cs typeface="Times New Roman" pitchFamily="18" charset="0"/>
              </a:rPr>
              <a:t>Никиша</a:t>
            </a:r>
            <a:r>
              <a:rPr lang="ru-RU" dirty="0" smtClean="0">
                <a:latin typeface="Times New Roman" pitchFamily="18" charset="0"/>
                <a:cs typeface="Times New Roman" pitchFamily="18" charset="0"/>
              </a:rPr>
              <a:t> слушал да думал про себя: «Все старики любят ребят поучать. Ну зачем мне звериные следы знать, когда я машинистом стать собираюсь. Электрические поезда водить».</a:t>
            </a:r>
          </a:p>
          <a:p>
            <a:pPr algn="just"/>
            <a:r>
              <a:rPr lang="ru-RU" dirty="0" smtClean="0">
                <a:latin typeface="Times New Roman" pitchFamily="18" charset="0"/>
                <a:cs typeface="Times New Roman" pitchFamily="18" charset="0"/>
              </a:rPr>
              <a:t>О поездах только и думал </a:t>
            </a:r>
            <a:r>
              <a:rPr lang="ru-RU" dirty="0" err="1" smtClean="0">
                <a:latin typeface="Times New Roman" pitchFamily="18" charset="0"/>
                <a:cs typeface="Times New Roman" pitchFamily="18" charset="0"/>
              </a:rPr>
              <a:t>Никиша</a:t>
            </a:r>
            <a:r>
              <a:rPr lang="ru-RU" dirty="0" smtClean="0">
                <a:latin typeface="Times New Roman" pitchFamily="18" charset="0"/>
                <a:cs typeface="Times New Roman" pitchFamily="18" charset="0"/>
              </a:rPr>
              <a:t>. Каждый болтик, каждую мелочь на электровозе разглядывал. Ребята тоже бегали вместе с ним на поезда смотреть.</a:t>
            </a:r>
            <a:endParaRPr lang="ru-RU" dirty="0">
              <a:latin typeface="Times New Roman" pitchFamily="18" charset="0"/>
              <a:cs typeface="Times New Roman" pitchFamily="18" charset="0"/>
            </a:endParaRPr>
          </a:p>
        </p:txBody>
      </p:sp>
      <p:sp>
        <p:nvSpPr>
          <p:cNvPr id="5" name="Прямоугольник 4"/>
          <p:cNvSpPr/>
          <p:nvPr/>
        </p:nvSpPr>
        <p:spPr>
          <a:xfrm>
            <a:off x="4644008" y="332656"/>
            <a:ext cx="4032448" cy="6186309"/>
          </a:xfrm>
          <a:prstGeom prst="rect">
            <a:avLst/>
          </a:prstGeom>
        </p:spPr>
        <p:txBody>
          <a:bodyPr wrap="square">
            <a:spAutoFit/>
          </a:bodyPr>
          <a:lstStyle/>
          <a:p>
            <a:pPr algn="just"/>
            <a:r>
              <a:rPr lang="ru-RU" dirty="0" smtClean="0">
                <a:latin typeface="Times New Roman" pitchFamily="18" charset="0"/>
                <a:cs typeface="Times New Roman" pitchFamily="18" charset="0"/>
              </a:rPr>
              <a:t>Довелось как-то им возвращаться со станции в своё село прямой дорогой через лес. Ближе и веселее.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Хорошо </a:t>
            </a:r>
            <a:r>
              <a:rPr lang="ru-RU" dirty="0" err="1" smtClean="0">
                <a:latin typeface="Times New Roman" pitchFamily="18" charset="0"/>
                <a:cs typeface="Times New Roman" pitchFamily="18" charset="0"/>
              </a:rPr>
              <a:t>бежится</a:t>
            </a:r>
            <a:r>
              <a:rPr lang="ru-RU" dirty="0" smtClean="0">
                <a:latin typeface="Times New Roman" pitchFamily="18" charset="0"/>
                <a:cs typeface="Times New Roman" pitchFamily="18" charset="0"/>
              </a:rPr>
              <a:t> по первому снегу. А на снегу множество всяких следов. Какой след чей, ребята не знают, а бегают по ним: вдруг да лисицу увидят или дикого козлика. С зайцем и то неплохо встретиться.</a:t>
            </a:r>
          </a:p>
          <a:p>
            <a:pPr algn="just"/>
            <a:r>
              <a:rPr lang="ru-RU" dirty="0" smtClean="0">
                <a:latin typeface="Times New Roman" pitchFamily="18" charset="0"/>
                <a:cs typeface="Times New Roman" pitchFamily="18" charset="0"/>
              </a:rPr>
              <a:t>Бегали так они, бегали по следам — и заблудились. Испугались ребята. Кое-кто даже слезу пустил.</a:t>
            </a:r>
          </a:p>
          <a:p>
            <a:pPr algn="just"/>
            <a:r>
              <a:rPr lang="ru-RU" dirty="0" smtClean="0">
                <a:latin typeface="Times New Roman" pitchFamily="18" charset="0"/>
                <a:cs typeface="Times New Roman" pitchFamily="18" charset="0"/>
              </a:rPr>
              <a:t>— Это твоя затея, </a:t>
            </a:r>
            <a:r>
              <a:rPr lang="ru-RU" dirty="0" err="1" smtClean="0">
                <a:latin typeface="Times New Roman" pitchFamily="18" charset="0"/>
                <a:cs typeface="Times New Roman" pitchFamily="18" charset="0"/>
              </a:rPr>
              <a:t>Никишка</a:t>
            </a:r>
            <a:r>
              <a:rPr lang="ru-RU" dirty="0" smtClean="0">
                <a:latin typeface="Times New Roman" pitchFamily="18" charset="0"/>
                <a:cs typeface="Times New Roman" pitchFamily="18" charset="0"/>
              </a:rPr>
              <a:t>… Как мы теперь выберемся, когда все тропинки снегом засыпало?</a:t>
            </a:r>
            <a:br>
              <a:rPr lang="ru-RU"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Молчит Никита, не оправдывается. Думает, как ребят на дорогу вывести. Кричать стал. Да кто услышит его в глухом зимнем безлюдном лесу.</a:t>
            </a:r>
            <a:endParaRPr lang="ru-RU" dirty="0" smtClean="0">
              <a:latin typeface="Times New Roman" pitchFamily="18" charset="0"/>
              <a:cs typeface="Times New Roman" pitchFamily="18" charset="0"/>
            </a:endParaRPr>
          </a:p>
          <a:p>
            <a:endParaRPr lang="ru-RU" dirty="0" smtClean="0"/>
          </a:p>
          <a:p>
            <a:r>
              <a:rPr lang="ru-RU" dirty="0" smtClean="0"/>
              <a:t/>
            </a:r>
            <a:br>
              <a:rPr lang="ru-RU" dirty="0" smtClean="0"/>
            </a:br>
            <a:endParaRPr lang="ru-RU" dirty="0"/>
          </a:p>
        </p:txBody>
      </p:sp>
      <p:grpSp>
        <p:nvGrpSpPr>
          <p:cNvPr id="8" name="Группа 7"/>
          <p:cNvGrpSpPr/>
          <p:nvPr/>
        </p:nvGrpSpPr>
        <p:grpSpPr>
          <a:xfrm>
            <a:off x="683568" y="620688"/>
            <a:ext cx="7920880" cy="4638468"/>
            <a:chOff x="683568" y="620688"/>
            <a:chExt cx="7920880" cy="4638468"/>
          </a:xfrm>
        </p:grpSpPr>
        <p:pic>
          <p:nvPicPr>
            <p:cNvPr id="27650" name="Picture 2" descr="Сказки Пермяка Евгения Андреевича - Сказки Е Пермяка -  Знакомые следы Рис. 2"/>
            <p:cNvPicPr>
              <a:picLocks noChangeAspect="1" noChangeArrowheads="1"/>
            </p:cNvPicPr>
            <p:nvPr/>
          </p:nvPicPr>
          <p:blipFill>
            <a:blip r:embed="rId3" cstate="print"/>
            <a:srcRect/>
            <a:stretch>
              <a:fillRect/>
            </a:stretch>
          </p:blipFill>
          <p:spPr bwMode="auto">
            <a:xfrm>
              <a:off x="683568" y="620688"/>
              <a:ext cx="3456384" cy="4638468"/>
            </a:xfrm>
            <a:prstGeom prst="rect">
              <a:avLst/>
            </a:prstGeom>
            <a:noFill/>
          </p:spPr>
        </p:pic>
        <p:pic>
          <p:nvPicPr>
            <p:cNvPr id="27652" name="Picture 4" descr="Сказки Пермяка Евгения Андреевича - Сказки Е Пермяка -  Знакомые следы Рис. 3"/>
            <p:cNvPicPr>
              <a:picLocks noChangeAspect="1" noChangeArrowheads="1"/>
            </p:cNvPicPr>
            <p:nvPr/>
          </p:nvPicPr>
          <p:blipFill>
            <a:blip r:embed="rId4" cstate="print"/>
            <a:srcRect/>
            <a:stretch>
              <a:fillRect/>
            </a:stretch>
          </p:blipFill>
          <p:spPr bwMode="auto">
            <a:xfrm>
              <a:off x="4788024" y="1556792"/>
              <a:ext cx="3816424" cy="2747826"/>
            </a:xfrm>
            <a:prstGeom prst="rect">
              <a:avLst/>
            </a:prstGeom>
            <a:noFill/>
          </p:spPr>
        </p:pic>
      </p:grpSp>
      <p:sp>
        <p:nvSpPr>
          <p:cNvPr id="9" name="TextBox 8"/>
          <p:cNvSpPr txBox="1"/>
          <p:nvPr/>
        </p:nvSpPr>
        <p:spPr>
          <a:xfrm>
            <a:off x="1331640" y="188640"/>
            <a:ext cx="1921488" cy="369332"/>
          </a:xfrm>
          <a:prstGeom prst="rect">
            <a:avLst/>
          </a:prstGeom>
          <a:noFill/>
        </p:spPr>
        <p:txBody>
          <a:bodyPr wrap="none" rtlCol="0">
            <a:spAutoFit/>
          </a:bodyPr>
          <a:lstStyle/>
          <a:p>
            <a:r>
              <a:rPr lang="ru-RU" b="1" dirty="0" smtClean="0">
                <a:solidFill>
                  <a:srgbClr val="C00000"/>
                </a:solidFill>
                <a:latin typeface="Times New Roman" pitchFamily="18" charset="0"/>
                <a:cs typeface="Times New Roman" pitchFamily="18" charset="0"/>
              </a:rPr>
              <a:t>Знакомые следы</a:t>
            </a:r>
            <a:endParaRPr lang="ru-RU" b="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xit" presetSubtype="0" fill="hold" nodeType="afterEffect">
                                  <p:stCondLst>
                                    <p:cond delay="200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67544" y="476672"/>
            <a:ext cx="3960440" cy="5632311"/>
          </a:xfrm>
          <a:prstGeom prst="rect">
            <a:avLst/>
          </a:prstGeom>
        </p:spPr>
        <p:txBody>
          <a:bodyPr wrap="square">
            <a:spAutoFit/>
          </a:bodyPr>
          <a:lstStyle/>
          <a:p>
            <a:pPr algn="just"/>
            <a:r>
              <a:rPr lang="ru-RU" dirty="0" smtClean="0">
                <a:latin typeface="Times New Roman" pitchFamily="18" charset="0"/>
                <a:cs typeface="Times New Roman" pitchFamily="18" charset="0"/>
              </a:rPr>
              <a:t>И вдруг Никита увидел знакомые следы. Изо всех следов, которые ему дед показывал, он только эти запомнил.</a:t>
            </a:r>
          </a:p>
          <a:p>
            <a:pPr algn="just"/>
            <a:r>
              <a:rPr lang="ru-RU" dirty="0" smtClean="0">
                <a:latin typeface="Times New Roman" pitchFamily="18" charset="0"/>
                <a:cs typeface="Times New Roman" pitchFamily="18" charset="0"/>
              </a:rPr>
              <a:t>— Ура, ребята! — крикнул Никита. — Идите за мной. Я вас к жилью выведу.</a:t>
            </a:r>
          </a:p>
          <a:p>
            <a:pPr algn="just"/>
            <a:r>
              <a:rPr lang="ru-RU" dirty="0" smtClean="0">
                <a:latin typeface="Times New Roman" pitchFamily="18" charset="0"/>
                <a:cs typeface="Times New Roman" pitchFamily="18" charset="0"/>
              </a:rPr>
              <a:t>Долго шли ребята по этим следам и вышли к жилью. К </a:t>
            </a:r>
            <a:r>
              <a:rPr lang="ru-RU" dirty="0" err="1" smtClean="0">
                <a:latin typeface="Times New Roman" pitchFamily="18" charset="0"/>
                <a:cs typeface="Times New Roman" pitchFamily="18" charset="0"/>
              </a:rPr>
              <a:t>лесниковой</a:t>
            </a:r>
            <a:r>
              <a:rPr lang="ru-RU" dirty="0" smtClean="0">
                <a:latin typeface="Times New Roman" pitchFamily="18" charset="0"/>
                <a:cs typeface="Times New Roman" pitchFamily="18" charset="0"/>
              </a:rPr>
              <a:t> сторожке. А от сторожки до села наезженная дорога. И ночью не заблудишься.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По каким же таким следам ты нас вывел? — спросили ребята Никиту.</a:t>
            </a:r>
          </a:p>
          <a:p>
            <a:pPr algn="just"/>
            <a:r>
              <a:rPr lang="ru-RU" dirty="0" smtClean="0">
                <a:latin typeface="Times New Roman" pitchFamily="18" charset="0"/>
                <a:cs typeface="Times New Roman" pitchFamily="18" charset="0"/>
              </a:rPr>
              <a:t>— По собачьим, — ответил он. — Собачьи следы всегда к жилью выводят. Потому что сколько ни бегает собака по лесу — обязательно домой прибежит. Так дедушка меня учил.</a:t>
            </a:r>
          </a:p>
          <a:p>
            <a:pPr algn="just"/>
            <a:endParaRPr lang="ru-RU" sz="2000" dirty="0">
              <a:latin typeface="Times New Roman" pitchFamily="18" charset="0"/>
              <a:cs typeface="Times New Roman" pitchFamily="18" charset="0"/>
            </a:endParaRPr>
          </a:p>
        </p:txBody>
      </p:sp>
      <p:sp>
        <p:nvSpPr>
          <p:cNvPr id="5" name="Прямоугольник 4"/>
          <p:cNvSpPr/>
          <p:nvPr/>
        </p:nvSpPr>
        <p:spPr>
          <a:xfrm>
            <a:off x="4716016" y="476672"/>
            <a:ext cx="3995936" cy="2308324"/>
          </a:xfrm>
          <a:prstGeom prst="rect">
            <a:avLst/>
          </a:prstGeom>
        </p:spPr>
        <p:txBody>
          <a:bodyPr wrap="square">
            <a:spAutoFit/>
          </a:bodyPr>
          <a:lstStyle/>
          <a:p>
            <a:pPr algn="just"/>
            <a:r>
              <a:rPr lang="ru-RU" dirty="0" smtClean="0">
                <a:latin typeface="Times New Roman" pitchFamily="18" charset="0"/>
                <a:cs typeface="Times New Roman" pitchFamily="18" charset="0"/>
              </a:rPr>
              <a:t>Домой Никита пришёл усталый, но счастливый. Улучив минутку, он обнял дедушку и принялся что-то шептать ему на ухо.</a:t>
            </a:r>
          </a:p>
          <a:p>
            <a:pPr algn="just"/>
            <a:r>
              <a:rPr lang="ru-RU" dirty="0" smtClean="0">
                <a:latin typeface="Times New Roman" pitchFamily="18" charset="0"/>
                <a:cs typeface="Times New Roman" pitchFamily="18" charset="0"/>
              </a:rPr>
              <a:t>Наверное, спасибо говорил милому дедушке.</a:t>
            </a:r>
          </a:p>
          <a:p>
            <a:r>
              <a:rPr lang="ru-RU" dirty="0" smtClean="0"/>
              <a:t/>
            </a:r>
            <a:br>
              <a:rPr lang="ru-RU" dirty="0" smtClean="0"/>
            </a:br>
            <a:endParaRPr lang="ru-RU" dirty="0"/>
          </a:p>
        </p:txBody>
      </p:sp>
      <p:pic>
        <p:nvPicPr>
          <p:cNvPr id="26626" name="Picture 2" descr="Сказки Пермяка Евгения Андреевича - Сказки Е Пермяка -  Знакомые следы Рис. 4"/>
          <p:cNvPicPr>
            <a:picLocks noChangeAspect="1" noChangeArrowheads="1"/>
          </p:cNvPicPr>
          <p:nvPr/>
        </p:nvPicPr>
        <p:blipFill>
          <a:blip r:embed="rId3" cstate="print"/>
          <a:srcRect/>
          <a:stretch>
            <a:fillRect/>
          </a:stretch>
        </p:blipFill>
        <p:spPr bwMode="auto">
          <a:xfrm>
            <a:off x="5940152" y="1988840"/>
            <a:ext cx="2400267" cy="345638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1052736"/>
            <a:ext cx="4572000" cy="830997"/>
          </a:xfrm>
          <a:prstGeom prst="rect">
            <a:avLst/>
          </a:prstGeom>
        </p:spPr>
        <p:txBody>
          <a:bodyPr>
            <a:spAutoFit/>
          </a:bodyPr>
          <a:lstStyle/>
          <a:p>
            <a:pPr algn="ctr"/>
            <a:r>
              <a:rPr lang="ru-RU" sz="2400" b="1" dirty="0" smtClean="0">
                <a:solidFill>
                  <a:srgbClr val="002060"/>
                </a:solidFill>
                <a:latin typeface="Times New Roman" pitchFamily="18" charset="0"/>
                <a:cs typeface="Times New Roman" pitchFamily="18" charset="0"/>
              </a:rPr>
              <a:t>У страха глаза велики.</a:t>
            </a:r>
          </a:p>
          <a:p>
            <a:pPr algn="ctr"/>
            <a:r>
              <a:rPr lang="ru-RU" sz="2400" b="1" dirty="0" smtClean="0">
                <a:solidFill>
                  <a:srgbClr val="002060"/>
                </a:solidFill>
                <a:latin typeface="Times New Roman" pitchFamily="18" charset="0"/>
                <a:cs typeface="Times New Roman" pitchFamily="18" charset="0"/>
              </a:rPr>
              <a:t>Век живи, век учись.</a:t>
            </a:r>
            <a:endParaRPr lang="ru-RU" sz="24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827584" y="2708920"/>
            <a:ext cx="4572000" cy="1938992"/>
          </a:xfrm>
          <a:prstGeom prst="rect">
            <a:avLst/>
          </a:prstGeom>
        </p:spPr>
        <p:txBody>
          <a:bodyPr>
            <a:spAutoFit/>
          </a:bodyPr>
          <a:lstStyle/>
          <a:p>
            <a:r>
              <a:rPr lang="ru-RU" sz="2000" dirty="0" smtClean="0">
                <a:solidFill>
                  <a:srgbClr val="002060"/>
                </a:solidFill>
                <a:latin typeface="Times New Roman" pitchFamily="18" charset="0"/>
                <a:cs typeface="Times New Roman" pitchFamily="18" charset="0"/>
              </a:rPr>
              <a:t>Тому, что нужно прислушиваться к советам старших. </a:t>
            </a:r>
          </a:p>
          <a:p>
            <a:r>
              <a:rPr lang="ru-RU" sz="2000" dirty="0" smtClean="0">
                <a:solidFill>
                  <a:srgbClr val="002060"/>
                </a:solidFill>
                <a:latin typeface="Times New Roman" pitchFamily="18" charset="0"/>
                <a:cs typeface="Times New Roman" pitchFamily="18" charset="0"/>
              </a:rPr>
              <a:t>Не нужно в жизни заострять внимание только на чем- то одном, необходимо учиться, развиваться, ведь не известно, что нам может понадобиться и когда. </a:t>
            </a:r>
            <a:endParaRPr lang="ru-RU" sz="2000" dirty="0">
              <a:solidFill>
                <a:srgbClr val="002060"/>
              </a:solidFill>
              <a:latin typeface="Times New Roman" pitchFamily="18" charset="0"/>
              <a:cs typeface="Times New Roman" pitchFamily="18" charset="0"/>
            </a:endParaRPr>
          </a:p>
        </p:txBody>
      </p:sp>
      <p:sp>
        <p:nvSpPr>
          <p:cNvPr id="6" name="TextBox 5"/>
          <p:cNvSpPr txBox="1"/>
          <p:nvPr/>
        </p:nvSpPr>
        <p:spPr>
          <a:xfrm>
            <a:off x="395536" y="2132856"/>
            <a:ext cx="4919104" cy="400110"/>
          </a:xfrm>
          <a:prstGeom prst="rect">
            <a:avLst/>
          </a:prstGeom>
          <a:noFill/>
        </p:spPr>
        <p:txBody>
          <a:bodyPr wrap="none" rtlCol="0">
            <a:spAutoFit/>
          </a:bodyPr>
          <a:lstStyle/>
          <a:p>
            <a:r>
              <a:rPr lang="ru-RU" sz="2000" dirty="0" smtClean="0">
                <a:solidFill>
                  <a:srgbClr val="002060"/>
                </a:solidFill>
                <a:latin typeface="Times New Roman" pitchFamily="18" charset="0"/>
                <a:cs typeface="Times New Roman" pitchFamily="18" charset="0"/>
              </a:rPr>
              <a:t>Чему учит нас рассказ «Знакомые следы»? </a:t>
            </a:r>
            <a:endParaRPr lang="ru-RU" sz="2000" dirty="0">
              <a:solidFill>
                <a:srgbClr val="002060"/>
              </a:solidFill>
              <a:latin typeface="Times New Roman" pitchFamily="18" charset="0"/>
              <a:cs typeface="Times New Roman" pitchFamily="18" charset="0"/>
            </a:endParaRPr>
          </a:p>
        </p:txBody>
      </p:sp>
      <p:pic>
        <p:nvPicPr>
          <p:cNvPr id="7" name="Рисунок 6" descr="3164_html_a89ba28.gif">
            <a:hlinkClick r:id="rId2" action="ppaction://hlinksldjump"/>
          </p:cNvPr>
          <p:cNvPicPr>
            <a:picLocks noChangeAspect="1"/>
          </p:cNvPicPr>
          <p:nvPr/>
        </p:nvPicPr>
        <p:blipFill>
          <a:blip r:embed="rId3" cstate="print"/>
          <a:stretch>
            <a:fillRect/>
          </a:stretch>
        </p:blipFill>
        <p:spPr>
          <a:xfrm rot="21034463">
            <a:off x="7636359" y="5299356"/>
            <a:ext cx="1219401" cy="1468710"/>
          </a:xfrm>
          <a:prstGeom prst="rect">
            <a:avLst/>
          </a:prstGeom>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95536" y="476672"/>
            <a:ext cx="4032448" cy="5355312"/>
          </a:xfrm>
          <a:prstGeom prst="rect">
            <a:avLst/>
          </a:prstGeom>
        </p:spPr>
        <p:txBody>
          <a:bodyPr wrap="square">
            <a:spAutoFit/>
          </a:bodyPr>
          <a:lstStyle/>
          <a:p>
            <a:pPr algn="just"/>
            <a:r>
              <a:rPr lang="ru-RU" dirty="0" smtClean="0">
                <a:latin typeface="Times New Roman" pitchFamily="18" charset="0"/>
                <a:cs typeface="Times New Roman" pitchFamily="18" charset="0"/>
              </a:rPr>
              <a:t>Маленькая Маша очень хотела вырасти. Очень. А как это сделать, она не знала. Всё перепробовала. И в маминых туфлях ходила. И в бабушкином капоте сидела. И причёску, как у тети Кати, делала. И бусы примеряла. И часы на руку надевала. Ничего не получалось. Только смеялись над ней да подшучивали. Один раз как-то Маша вздумала пол подметать. И подмела. Да так хорошо подмела, что даже мама удивилась:</a:t>
            </a:r>
          </a:p>
          <a:p>
            <a:pPr algn="just"/>
            <a:r>
              <a:rPr lang="ru-RU" dirty="0" smtClean="0">
                <a:latin typeface="Times New Roman" pitchFamily="18" charset="0"/>
                <a:cs typeface="Times New Roman" pitchFamily="18" charset="0"/>
              </a:rPr>
              <a:t>- Машенька! Да неужели ты у нас большая становишься? А когда Маша </a:t>
            </a:r>
            <a:r>
              <a:rPr lang="ru-RU" dirty="0" err="1" smtClean="0">
                <a:latin typeface="Times New Roman" pitchFamily="18" charset="0"/>
                <a:cs typeface="Times New Roman" pitchFamily="18" charset="0"/>
              </a:rPr>
              <a:t>чисто-начисто</a:t>
            </a:r>
            <a:r>
              <a:rPr lang="ru-RU" dirty="0" smtClean="0">
                <a:latin typeface="Times New Roman" pitchFamily="18" charset="0"/>
                <a:cs typeface="Times New Roman" pitchFamily="18" charset="0"/>
              </a:rPr>
              <a:t> вымыла посуду да </a:t>
            </a:r>
            <a:r>
              <a:rPr lang="ru-RU" dirty="0" err="1" smtClean="0">
                <a:latin typeface="Times New Roman" pitchFamily="18" charset="0"/>
                <a:cs typeface="Times New Roman" pitchFamily="18" charset="0"/>
              </a:rPr>
              <a:t>сухо-насухо</a:t>
            </a:r>
            <a:r>
              <a:rPr lang="ru-RU" dirty="0" smtClean="0">
                <a:latin typeface="Times New Roman" pitchFamily="18" charset="0"/>
                <a:cs typeface="Times New Roman" pitchFamily="18" charset="0"/>
              </a:rPr>
              <a:t> вытерла её, тогда не только мама, но и отец удивился. Удивился и при всех за столом сказал:</a:t>
            </a:r>
          </a:p>
        </p:txBody>
      </p:sp>
      <p:sp>
        <p:nvSpPr>
          <p:cNvPr id="5" name="Прямоугольник 4"/>
          <p:cNvSpPr/>
          <p:nvPr/>
        </p:nvSpPr>
        <p:spPr>
          <a:xfrm>
            <a:off x="4644008" y="476672"/>
            <a:ext cx="3995936" cy="2862322"/>
          </a:xfrm>
          <a:prstGeom prst="rect">
            <a:avLst/>
          </a:prstGeom>
        </p:spPr>
        <p:txBody>
          <a:bodyPr wrap="square">
            <a:spAutoFit/>
          </a:bodyPr>
          <a:lstStyle/>
          <a:p>
            <a:pPr algn="just"/>
            <a:r>
              <a:rPr lang="ru-RU" dirty="0" smtClean="0">
                <a:latin typeface="Times New Roman" pitchFamily="18" charset="0"/>
                <a:cs typeface="Times New Roman" pitchFamily="18" charset="0"/>
              </a:rPr>
              <a:t>- Мы и не заметили, как у нас Мария выросла. Не только пол метёт, но и посуду моет. </a:t>
            </a:r>
          </a:p>
          <a:p>
            <a:pPr algn="just"/>
            <a:r>
              <a:rPr lang="ru-RU" dirty="0" smtClean="0">
                <a:latin typeface="Times New Roman" pitchFamily="18" charset="0"/>
                <a:cs typeface="Times New Roman" pitchFamily="18" charset="0"/>
              </a:rPr>
              <a:t>Теперь все маленькую Машу называют большой. И она себя взрослой чувствует, хотя и ходит в своих крошечных туфельках и в коротеньком платьице. Без причёски. Без бус. Без часов. Не они, видно, маленьких большими делают.</a:t>
            </a:r>
            <a:endParaRPr lang="ru-RU" dirty="0">
              <a:latin typeface="Times New Roman" pitchFamily="18" charset="0"/>
              <a:cs typeface="Times New Roman" pitchFamily="18" charset="0"/>
            </a:endParaRPr>
          </a:p>
        </p:txBody>
      </p:sp>
      <p:pic>
        <p:nvPicPr>
          <p:cNvPr id="6" name="Picture 2" descr="http://www.playing-field.ru/img/2015/052211/3838298"/>
          <p:cNvPicPr>
            <a:picLocks noChangeAspect="1" noChangeArrowheads="1"/>
          </p:cNvPicPr>
          <p:nvPr/>
        </p:nvPicPr>
        <p:blipFill>
          <a:blip r:embed="rId3" cstate="print"/>
          <a:srcRect/>
          <a:stretch>
            <a:fillRect/>
          </a:stretch>
        </p:blipFill>
        <p:spPr bwMode="auto">
          <a:xfrm>
            <a:off x="5436096" y="3284984"/>
            <a:ext cx="2448272" cy="2431878"/>
          </a:xfrm>
          <a:prstGeom prst="rect">
            <a:avLst/>
          </a:prstGeom>
          <a:ln>
            <a:noFill/>
          </a:ln>
          <a:effectLst>
            <a:softEdge rad="112500"/>
          </a:effectLst>
        </p:spPr>
      </p:pic>
      <p:sp>
        <p:nvSpPr>
          <p:cNvPr id="7" name="Прямоугольник 6"/>
          <p:cNvSpPr/>
          <p:nvPr/>
        </p:nvSpPr>
        <p:spPr>
          <a:xfrm>
            <a:off x="827584" y="188640"/>
            <a:ext cx="2916824" cy="369332"/>
          </a:xfrm>
          <a:prstGeom prst="rect">
            <a:avLst/>
          </a:prstGeom>
        </p:spPr>
        <p:txBody>
          <a:bodyPr wrap="none">
            <a:spAutoFit/>
          </a:bodyPr>
          <a:lstStyle/>
          <a:p>
            <a:r>
              <a:rPr lang="ru-RU" b="1" dirty="0" smtClean="0">
                <a:solidFill>
                  <a:srgbClr val="C00000"/>
                </a:solidFill>
                <a:latin typeface="Times New Roman" pitchFamily="18" charset="0"/>
                <a:cs typeface="Times New Roman" pitchFamily="18" charset="0"/>
              </a:rPr>
              <a:t>Как Маша стала большой</a:t>
            </a:r>
            <a:endParaRPr lang="ru-RU"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Как Маша стала большой"/>
          <p:cNvPicPr>
            <a:picLocks noChangeAspect="1" noChangeArrowheads="1"/>
          </p:cNvPicPr>
          <p:nvPr/>
        </p:nvPicPr>
        <p:blipFill>
          <a:blip r:embed="rId2" cstate="print"/>
          <a:srcRect/>
          <a:stretch>
            <a:fillRect/>
          </a:stretch>
        </p:blipFill>
        <p:spPr bwMode="auto">
          <a:xfrm>
            <a:off x="251520" y="1052736"/>
            <a:ext cx="4286250" cy="5295900"/>
          </a:xfrm>
          <a:prstGeom prst="rect">
            <a:avLst/>
          </a:prstGeom>
          <a:noFill/>
        </p:spPr>
      </p:pic>
      <p:sp>
        <p:nvSpPr>
          <p:cNvPr id="5" name="Прямоугольник 4"/>
          <p:cNvSpPr/>
          <p:nvPr/>
        </p:nvSpPr>
        <p:spPr>
          <a:xfrm>
            <a:off x="4572000" y="4437112"/>
            <a:ext cx="4355976" cy="830997"/>
          </a:xfrm>
          <a:prstGeom prst="rect">
            <a:avLst/>
          </a:prstGeom>
        </p:spPr>
        <p:txBody>
          <a:bodyPr wrap="square">
            <a:spAutoFit/>
          </a:bodyPr>
          <a:lstStyle/>
          <a:p>
            <a:pPr algn="ctr"/>
            <a:r>
              <a:rPr lang="ru-RU" sz="2400" b="1" dirty="0" smtClean="0">
                <a:solidFill>
                  <a:srgbClr val="002060"/>
                </a:solidFill>
                <a:latin typeface="Times New Roman" pitchFamily="18" charset="0"/>
                <a:cs typeface="Times New Roman" pitchFamily="18" charset="0"/>
              </a:rPr>
              <a:t>Нужно быть большой не по одежде, а по твоим делам.</a:t>
            </a:r>
            <a:endParaRPr lang="ru-RU" sz="2400" b="1" dirty="0">
              <a:solidFill>
                <a:srgbClr val="002060"/>
              </a:solidFill>
              <a:latin typeface="Times New Roman" pitchFamily="18" charset="0"/>
              <a:cs typeface="Times New Roman" pitchFamily="18" charset="0"/>
            </a:endParaRPr>
          </a:p>
        </p:txBody>
      </p:sp>
      <p:sp>
        <p:nvSpPr>
          <p:cNvPr id="6" name="TextBox 5"/>
          <p:cNvSpPr txBox="1"/>
          <p:nvPr/>
        </p:nvSpPr>
        <p:spPr>
          <a:xfrm>
            <a:off x="4644008" y="1412776"/>
            <a:ext cx="4321952" cy="400110"/>
          </a:xfrm>
          <a:prstGeom prst="rect">
            <a:avLst/>
          </a:prstGeom>
          <a:noFill/>
        </p:spPr>
        <p:txBody>
          <a:bodyPr wrap="none" rtlCol="0">
            <a:spAutoFit/>
          </a:bodyPr>
          <a:lstStyle/>
          <a:p>
            <a:r>
              <a:rPr lang="ru-RU" sz="2000" dirty="0" smtClean="0">
                <a:solidFill>
                  <a:srgbClr val="002060"/>
                </a:solidFill>
                <a:latin typeface="Times New Roman" pitchFamily="18" charset="0"/>
                <a:cs typeface="Times New Roman" pitchFamily="18" charset="0"/>
              </a:rPr>
              <a:t>Что же делает маленьких большими? </a:t>
            </a:r>
            <a:endParaRPr lang="ru-RU" sz="2000" dirty="0">
              <a:solidFill>
                <a:srgbClr val="002060"/>
              </a:solidFill>
              <a:latin typeface="Times New Roman" pitchFamily="18" charset="0"/>
              <a:cs typeface="Times New Roman" pitchFamily="18" charset="0"/>
            </a:endParaRPr>
          </a:p>
        </p:txBody>
      </p:sp>
      <p:sp>
        <p:nvSpPr>
          <p:cNvPr id="7" name="TextBox 6"/>
          <p:cNvSpPr txBox="1"/>
          <p:nvPr/>
        </p:nvSpPr>
        <p:spPr>
          <a:xfrm>
            <a:off x="4788024" y="2132856"/>
            <a:ext cx="3888432" cy="1938992"/>
          </a:xfrm>
          <a:prstGeom prst="rect">
            <a:avLst/>
          </a:prstGeom>
          <a:noFill/>
        </p:spPr>
        <p:txBody>
          <a:bodyPr wrap="square" rtlCol="0">
            <a:spAutoFit/>
          </a:bodyPr>
          <a:lstStyle/>
          <a:p>
            <a:r>
              <a:rPr lang="ru-RU" sz="2000" dirty="0" smtClean="0">
                <a:solidFill>
                  <a:srgbClr val="002060"/>
                </a:solidFill>
                <a:latin typeface="Times New Roman" pitchFamily="18" charset="0"/>
                <a:cs typeface="Times New Roman" pitchFamily="18" charset="0"/>
              </a:rPr>
              <a:t>Наша Машенька из рассказа в итоге это поняла.</a:t>
            </a:r>
          </a:p>
          <a:p>
            <a:r>
              <a:rPr lang="ru-RU" sz="2000" dirty="0" smtClean="0">
                <a:solidFill>
                  <a:srgbClr val="002060"/>
                </a:solidFill>
                <a:latin typeface="Times New Roman" pitchFamily="18" charset="0"/>
                <a:cs typeface="Times New Roman" pitchFamily="18" charset="0"/>
              </a:rPr>
              <a:t>Ни бусы, ни платья и даже часы не помогут нам вырасти.</a:t>
            </a:r>
          </a:p>
          <a:p>
            <a:r>
              <a:rPr lang="ru-RU" sz="2000" dirty="0" smtClean="0">
                <a:solidFill>
                  <a:srgbClr val="002060"/>
                </a:solidFill>
                <a:latin typeface="Times New Roman" pitchFamily="18" charset="0"/>
                <a:cs typeface="Times New Roman" pitchFamily="18" charset="0"/>
              </a:rPr>
              <a:t>Труд, помощь, забота о других – вот  что делает нас взрослее.</a:t>
            </a:r>
            <a:endParaRPr lang="ru-RU" sz="2000" dirty="0">
              <a:solidFill>
                <a:srgbClr val="002060"/>
              </a:solidFill>
              <a:latin typeface="Times New Roman" pitchFamily="18" charset="0"/>
              <a:cs typeface="Times New Roman" pitchFamily="18" charset="0"/>
            </a:endParaRPr>
          </a:p>
        </p:txBody>
      </p:sp>
      <p:pic>
        <p:nvPicPr>
          <p:cNvPr id="8" name="Рисунок 7" descr="3164_html_a89ba28.gif">
            <a:hlinkClick r:id="rId3" action="ppaction://hlinksldjump"/>
          </p:cNvPr>
          <p:cNvPicPr>
            <a:picLocks noChangeAspect="1"/>
          </p:cNvPicPr>
          <p:nvPr/>
        </p:nvPicPr>
        <p:blipFill>
          <a:blip r:embed="rId4" cstate="print"/>
          <a:stretch>
            <a:fillRect/>
          </a:stretch>
        </p:blipFill>
        <p:spPr>
          <a:xfrm rot="21034463">
            <a:off x="7636359" y="5299356"/>
            <a:ext cx="1219401" cy="1468710"/>
          </a:xfrm>
          <a:prstGeom prst="rect">
            <a:avLst/>
          </a:prstGeom>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23528" y="548680"/>
            <a:ext cx="4032448" cy="5416868"/>
          </a:xfrm>
          <a:prstGeom prst="rect">
            <a:avLst/>
          </a:prstGeom>
        </p:spPr>
        <p:txBody>
          <a:bodyPr wrap="square">
            <a:spAutoFit/>
          </a:bodyPr>
          <a:lstStyle/>
          <a:p>
            <a:pPr lvl="0" algn="just"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Петина мама была штукатуром. Она штукатурила дома. Давно хотелось Пете посмотреть, как это делается, да все не удавалось. </a:t>
            </a:r>
          </a:p>
          <a:p>
            <a:pPr lvl="0" algn="just"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Как-то раз мама сказала Пете: </a:t>
            </a:r>
          </a:p>
          <a:p>
            <a:pPr lvl="0" algn="just"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 Выходи, сынок, завтра на балкон. Увидишь, как мы наш старый дом будем в новое платье одевать. </a:t>
            </a:r>
          </a:p>
          <a:p>
            <a:pPr lvl="0" algn="just"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Не понял Петя, как это можно дом в платье одеть, но спрашивать не стал. «Сам увижу», ─ решил он про себя. </a:t>
            </a:r>
          </a:p>
          <a:p>
            <a:pPr lvl="0" algn="just"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Утром выбежал Петя на балкон. Смотрит, рядом еще один балкон появился. Да не простой, а висячий. Хочешь ─ подымешь его, хочешь ─ опустишь. А на висячем балконе стоит мама с какой-то девушкой. </a:t>
            </a:r>
          </a:p>
          <a:p>
            <a:pPr lvl="0" algn="just"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«Это, наверное, мамина помощница», ─ подумал Петя. </a:t>
            </a: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Возле помощницы стояло большое дощатое корыто с серым тестом. </a:t>
            </a:r>
          </a:p>
          <a:p>
            <a:pPr lvl="0" algn="just" eaLnBrk="0" fontAlgn="base" hangingPunct="0">
              <a:spcBef>
                <a:spcPct val="0"/>
              </a:spcBef>
              <a:spcAft>
                <a:spcPct val="0"/>
              </a:spcAft>
            </a:pPr>
            <a:endParaRPr lang="ru-RU" dirty="0" smtClean="0">
              <a:latin typeface="Times New Roman" pitchFamily="18" charset="0"/>
              <a:ea typeface="Times New Roman" pitchFamily="18" charset="0"/>
              <a:cs typeface="Times New Roman" pitchFamily="18" charset="0"/>
            </a:endParaRPr>
          </a:p>
        </p:txBody>
      </p:sp>
      <p:sp>
        <p:nvSpPr>
          <p:cNvPr id="5" name="Прямоугольник 4"/>
          <p:cNvSpPr/>
          <p:nvPr/>
        </p:nvSpPr>
        <p:spPr>
          <a:xfrm>
            <a:off x="4644008" y="404664"/>
            <a:ext cx="4139952" cy="2862322"/>
          </a:xfrm>
          <a:prstGeom prst="rect">
            <a:avLst/>
          </a:prstGeom>
        </p:spPr>
        <p:txBody>
          <a:bodyPr wrap="square">
            <a:spAutoFit/>
          </a:bodyPr>
          <a:lstStyle/>
          <a:p>
            <a:pPr lvl="0" algn="just"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Девушка брала это тесто маленькой лопаточкой и набрасывала на стену дома. А Петина мать разглаживала его </a:t>
            </a:r>
            <a:r>
              <a:rPr lang="ru-RU" sz="1600" dirty="0" err="1" smtClean="0">
                <a:latin typeface="Times New Roman" pitchFamily="18" charset="0"/>
                <a:ea typeface="Times New Roman" pitchFamily="18" charset="0"/>
                <a:cs typeface="Times New Roman" pitchFamily="18" charset="0"/>
              </a:rPr>
              <a:t>ровным-ровнешенько</a:t>
            </a:r>
            <a:r>
              <a:rPr lang="ru-RU" sz="1600" dirty="0" smtClean="0">
                <a:latin typeface="Times New Roman" pitchFamily="18" charset="0"/>
                <a:ea typeface="Times New Roman" pitchFamily="18" charset="0"/>
                <a:cs typeface="Times New Roman" pitchFamily="18" charset="0"/>
              </a:rPr>
              <a:t>. Долго смотрел Петя на мамину работу, пока не увидел, что серое тесто на стене стало твердым и белым. Понял теперь Петя, как дом в платья одевают. Захотелось ему скорее вырасти, чтобы самому научиться наряжать дома в красивую одежду. </a:t>
            </a:r>
          </a:p>
          <a:p>
            <a:pPr lvl="0"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Хорошая это работа. Нужная. </a:t>
            </a:r>
            <a:endParaRPr lang="ru-RU" sz="24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dirty="0"/>
          </a:p>
        </p:txBody>
      </p:sp>
      <p:pic>
        <p:nvPicPr>
          <p:cNvPr id="6" name="Picture 2" descr="http://tatyanamyasnikova.com/wp-content/uploads/2013/10/Chijik-Pyjik_p21_Rabota.jpg"/>
          <p:cNvPicPr>
            <a:picLocks noChangeAspect="1" noChangeArrowheads="1"/>
          </p:cNvPicPr>
          <p:nvPr/>
        </p:nvPicPr>
        <p:blipFill>
          <a:blip r:embed="rId3" cstate="print"/>
          <a:srcRect/>
          <a:stretch>
            <a:fillRect/>
          </a:stretch>
        </p:blipFill>
        <p:spPr bwMode="auto">
          <a:xfrm>
            <a:off x="5724128" y="2924944"/>
            <a:ext cx="2016224" cy="2789675"/>
          </a:xfrm>
          <a:prstGeom prst="rect">
            <a:avLst/>
          </a:prstGeom>
          <a:ln>
            <a:noFill/>
          </a:ln>
          <a:effectLst>
            <a:softEdge rad="112500"/>
          </a:effectLst>
        </p:spPr>
      </p:pic>
      <p:sp>
        <p:nvSpPr>
          <p:cNvPr id="7" name="Прямоугольник 6"/>
          <p:cNvSpPr/>
          <p:nvPr/>
        </p:nvSpPr>
        <p:spPr>
          <a:xfrm>
            <a:off x="1331640" y="260648"/>
            <a:ext cx="1814920" cy="369332"/>
          </a:xfrm>
          <a:prstGeom prst="rect">
            <a:avLst/>
          </a:prstGeom>
        </p:spPr>
        <p:txBody>
          <a:bodyPr wrap="none">
            <a:spAutoFit/>
          </a:bodyPr>
          <a:lstStyle/>
          <a:p>
            <a:pPr lvl="0" fontAlgn="base">
              <a:spcBef>
                <a:spcPct val="0"/>
              </a:spcBef>
              <a:spcAft>
                <a:spcPct val="0"/>
              </a:spcAft>
            </a:pPr>
            <a:r>
              <a:rPr lang="ru-RU" b="1" dirty="0" smtClean="0">
                <a:solidFill>
                  <a:srgbClr val="C00000"/>
                </a:solidFill>
                <a:latin typeface="Times New Roman" pitchFamily="18" charset="0"/>
                <a:ea typeface="Times New Roman" pitchFamily="18" charset="0"/>
                <a:cs typeface="Times New Roman" pitchFamily="18" charset="0"/>
              </a:rPr>
              <a:t>Мамина работа</a:t>
            </a:r>
            <a:endParaRPr lang="ru-RU" sz="1600" b="1" dirty="0" smtClean="0">
              <a:solidFill>
                <a:srgbClr val="C00000"/>
              </a:solidFill>
              <a:latin typeface="Times New Roman" pitchFamily="18" charset="0"/>
              <a:ea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3728" y="908720"/>
            <a:ext cx="6678488" cy="2862322"/>
          </a:xfrm>
          <a:prstGeom prst="rect">
            <a:avLst/>
          </a:prstGeom>
        </p:spPr>
        <p:txBody>
          <a:bodyPr wrap="square">
            <a:spAutoFit/>
          </a:bodyPr>
          <a:lstStyle/>
          <a:p>
            <a:pPr algn="just"/>
            <a:r>
              <a:rPr lang="ru-RU" sz="2000" dirty="0" smtClean="0">
                <a:solidFill>
                  <a:srgbClr val="002060"/>
                </a:solidFill>
                <a:latin typeface="Times New Roman" pitchFamily="18" charset="0"/>
                <a:cs typeface="Times New Roman" pitchFamily="18" charset="0"/>
              </a:rPr>
              <a:t>Евгений Андреевич Пермяк родился 31 октября 1902 года в городе Перми на Урале. Этот город сыграл большую роль в его жизни.</a:t>
            </a:r>
          </a:p>
          <a:p>
            <a:pPr algn="just"/>
            <a:r>
              <a:rPr lang="ru-RU" sz="2000" dirty="0" smtClean="0">
                <a:solidFill>
                  <a:srgbClr val="002060"/>
                </a:solidFill>
                <a:latin typeface="Times New Roman" pitchFamily="18" charset="0"/>
                <a:cs typeface="Times New Roman" pitchFamily="18" charset="0"/>
              </a:rPr>
              <a:t>Детские и юношеские годы прошли в маленьком городке Воткинске, где мальчик жил с бабушкой, дедушкой и тетей, которые его очень любили и заботились о нем.</a:t>
            </a:r>
          </a:p>
          <a:p>
            <a:pPr algn="just"/>
            <a:r>
              <a:rPr lang="ru-RU" sz="2000" dirty="0" smtClean="0">
                <a:solidFill>
                  <a:srgbClr val="002060"/>
                </a:solidFill>
                <a:latin typeface="Times New Roman" pitchFamily="18" charset="0"/>
                <a:cs typeface="Times New Roman" pitchFamily="18" charset="0"/>
              </a:rPr>
              <a:t>В Воткинске Женя учился в школе, прогимназии и гимназии. Там он освоил пять ремесел: столярное, слесарное, сапожное, кузнечное и токарное. </a:t>
            </a:r>
          </a:p>
        </p:txBody>
      </p:sp>
      <p:sp>
        <p:nvSpPr>
          <p:cNvPr id="9" name="Прямоугольник 8"/>
          <p:cNvSpPr/>
          <p:nvPr/>
        </p:nvSpPr>
        <p:spPr>
          <a:xfrm>
            <a:off x="179512" y="3789040"/>
            <a:ext cx="8640960" cy="2554545"/>
          </a:xfrm>
          <a:prstGeom prst="rect">
            <a:avLst/>
          </a:prstGeom>
        </p:spPr>
        <p:txBody>
          <a:bodyPr wrap="square">
            <a:spAutoFit/>
          </a:bodyPr>
          <a:lstStyle/>
          <a:p>
            <a:pPr algn="just"/>
            <a:r>
              <a:rPr lang="ru-RU" sz="2000" dirty="0" smtClean="0">
                <a:solidFill>
                  <a:srgbClr val="002060"/>
                </a:solidFill>
                <a:latin typeface="Times New Roman" pitchFamily="18" charset="0"/>
                <a:cs typeface="Times New Roman" pitchFamily="18" charset="0"/>
              </a:rPr>
              <a:t>Первым его сочинением были пьесы. К театру он пришёл в студенческие годы, организовал «Живую театрализованную газету». Для этой «газеты» Евгений Пермяк сочинял фельетоны, сатирические сцены, куплеты и частушки — всё, что делало выступления «живой газеты» злободневными, нужными зрителям. Подписывал псевдонимом «Мастер </a:t>
            </a:r>
            <a:r>
              <a:rPr lang="ru-RU" sz="2000" dirty="0" err="1" smtClean="0">
                <a:solidFill>
                  <a:srgbClr val="002060"/>
                </a:solidFill>
                <a:latin typeface="Times New Roman" pitchFamily="18" charset="0"/>
                <a:cs typeface="Times New Roman" pitchFamily="18" charset="0"/>
              </a:rPr>
              <a:t>Непряхин</a:t>
            </a:r>
            <a:r>
              <a:rPr lang="ru-RU" sz="2000" dirty="0" smtClean="0">
                <a:solidFill>
                  <a:srgbClr val="002060"/>
                </a:solidFill>
                <a:latin typeface="Times New Roman" pitchFamily="18" charset="0"/>
                <a:cs typeface="Times New Roman" pitchFamily="18" charset="0"/>
              </a:rPr>
              <a:t>». Евгений Андреевич написал много пьес. Некоторые из них имели завидную театральную судьбу и шли в театрах не только Урала, но и Москвы, Ленинграда, Одессы.</a:t>
            </a:r>
            <a:endParaRPr lang="ru-RU" sz="2000" dirty="0">
              <a:solidFill>
                <a:srgbClr val="002060"/>
              </a:solidFill>
              <a:latin typeface="Times New Roman" pitchFamily="18" charset="0"/>
              <a:cs typeface="Times New Roman" pitchFamily="18" charset="0"/>
            </a:endParaRPr>
          </a:p>
        </p:txBody>
      </p:sp>
      <p:pic>
        <p:nvPicPr>
          <p:cNvPr id="38914" name="Picture 2" descr="http://hrono.ru/biograf/bio_p/permyak01.jpg"/>
          <p:cNvPicPr>
            <a:picLocks noChangeAspect="1" noChangeArrowheads="1"/>
          </p:cNvPicPr>
          <p:nvPr/>
        </p:nvPicPr>
        <p:blipFill>
          <a:blip r:embed="rId2" cstate="print"/>
          <a:srcRect/>
          <a:stretch>
            <a:fillRect/>
          </a:stretch>
        </p:blipFill>
        <p:spPr bwMode="auto">
          <a:xfrm>
            <a:off x="323528" y="980728"/>
            <a:ext cx="1666147" cy="280831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9632" y="1052736"/>
            <a:ext cx="6783075" cy="461665"/>
          </a:xfrm>
          <a:prstGeom prst="rect">
            <a:avLst/>
          </a:prstGeom>
        </p:spPr>
        <p:txBody>
          <a:bodyPr wrap="none">
            <a:spAutoFit/>
          </a:bodyPr>
          <a:lstStyle/>
          <a:p>
            <a:r>
              <a:rPr lang="ru-RU" sz="2400" b="1" dirty="0" smtClean="0">
                <a:solidFill>
                  <a:srgbClr val="002060"/>
                </a:solidFill>
                <a:latin typeface="Times New Roman" pitchFamily="18" charset="0"/>
                <a:cs typeface="Times New Roman" pitchFamily="18" charset="0"/>
              </a:rPr>
              <a:t>Все профессии важны, все профессии нужны…</a:t>
            </a:r>
            <a:endParaRPr lang="ru-RU" sz="24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611560" y="1772816"/>
            <a:ext cx="3528392" cy="2554545"/>
          </a:xfrm>
          <a:prstGeom prst="rect">
            <a:avLst/>
          </a:prstGeom>
        </p:spPr>
        <p:txBody>
          <a:bodyPr wrap="square">
            <a:spAutoFit/>
          </a:bodyPr>
          <a:lstStyle/>
          <a:p>
            <a:pPr algn="just"/>
            <a:r>
              <a:rPr lang="ru-RU" sz="2000" dirty="0" smtClean="0">
                <a:solidFill>
                  <a:srgbClr val="002060"/>
                </a:solidFill>
                <a:latin typeface="Times New Roman" pitchFamily="18" charset="0"/>
                <a:cs typeface="Times New Roman" pitchFamily="18" charset="0"/>
              </a:rPr>
              <a:t>Профессий много в мире есть,</a:t>
            </a:r>
          </a:p>
          <a:p>
            <a:pPr algn="just"/>
            <a:r>
              <a:rPr lang="ru-RU" sz="2000" dirty="0" smtClean="0">
                <a:solidFill>
                  <a:srgbClr val="002060"/>
                </a:solidFill>
                <a:latin typeface="Times New Roman" pitchFamily="18" charset="0"/>
                <a:cs typeface="Times New Roman" pitchFamily="18" charset="0"/>
              </a:rPr>
              <a:t>Их невозможно перечесть.</a:t>
            </a:r>
          </a:p>
          <a:p>
            <a:pPr algn="just"/>
            <a:r>
              <a:rPr lang="ru-RU" sz="2000" dirty="0" smtClean="0">
                <a:solidFill>
                  <a:srgbClr val="002060"/>
                </a:solidFill>
                <a:latin typeface="Times New Roman" pitchFamily="18" charset="0"/>
                <a:cs typeface="Times New Roman" pitchFamily="18" charset="0"/>
              </a:rPr>
              <a:t>Сегодня многие нужны,</a:t>
            </a:r>
          </a:p>
          <a:p>
            <a:pPr algn="just"/>
            <a:r>
              <a:rPr lang="ru-RU" sz="2000" dirty="0" smtClean="0">
                <a:solidFill>
                  <a:srgbClr val="002060"/>
                </a:solidFill>
                <a:latin typeface="Times New Roman" pitchFamily="18" charset="0"/>
                <a:cs typeface="Times New Roman" pitchFamily="18" charset="0"/>
              </a:rPr>
              <a:t>И актуальны, и важны.</a:t>
            </a:r>
          </a:p>
          <a:p>
            <a:pPr algn="just"/>
            <a:r>
              <a:rPr lang="ru-RU" sz="2000" dirty="0" smtClean="0">
                <a:solidFill>
                  <a:srgbClr val="002060"/>
                </a:solidFill>
                <a:latin typeface="Times New Roman" pitchFamily="18" charset="0"/>
                <a:cs typeface="Times New Roman" pitchFamily="18" charset="0"/>
              </a:rPr>
              <a:t>И ты скорее подрастай,</a:t>
            </a:r>
          </a:p>
          <a:p>
            <a:pPr algn="just"/>
            <a:r>
              <a:rPr lang="ru-RU" sz="2000" dirty="0" smtClean="0">
                <a:solidFill>
                  <a:srgbClr val="002060"/>
                </a:solidFill>
                <a:latin typeface="Times New Roman" pitchFamily="18" charset="0"/>
                <a:cs typeface="Times New Roman" pitchFamily="18" charset="0"/>
              </a:rPr>
              <a:t>Профессией овладевай.</a:t>
            </a:r>
          </a:p>
          <a:p>
            <a:pPr algn="just"/>
            <a:r>
              <a:rPr lang="ru-RU" sz="2000" dirty="0" smtClean="0">
                <a:solidFill>
                  <a:srgbClr val="002060"/>
                </a:solidFill>
                <a:latin typeface="Times New Roman" pitchFamily="18" charset="0"/>
                <a:cs typeface="Times New Roman" pitchFamily="18" charset="0"/>
              </a:rPr>
              <a:t>Старайся в деле первым быть</a:t>
            </a:r>
          </a:p>
          <a:p>
            <a:pPr algn="just"/>
            <a:r>
              <a:rPr lang="ru-RU" sz="2000" dirty="0" smtClean="0">
                <a:solidFill>
                  <a:srgbClr val="002060"/>
                </a:solidFill>
                <a:latin typeface="Times New Roman" pitchFamily="18" charset="0"/>
                <a:cs typeface="Times New Roman" pitchFamily="18" charset="0"/>
              </a:rPr>
              <a:t>И людям пользу приносить.</a:t>
            </a:r>
            <a:endParaRPr lang="ru-RU" sz="2000" dirty="0">
              <a:solidFill>
                <a:srgbClr val="002060"/>
              </a:solidFill>
              <a:latin typeface="Times New Roman" pitchFamily="18" charset="0"/>
              <a:cs typeface="Times New Roman" pitchFamily="18" charset="0"/>
            </a:endParaRPr>
          </a:p>
        </p:txBody>
      </p:sp>
      <p:sp>
        <p:nvSpPr>
          <p:cNvPr id="6" name="Прямоугольник 5"/>
          <p:cNvSpPr/>
          <p:nvPr/>
        </p:nvSpPr>
        <p:spPr>
          <a:xfrm>
            <a:off x="5220072" y="2276872"/>
            <a:ext cx="3672408" cy="1938992"/>
          </a:xfrm>
          <a:prstGeom prst="rect">
            <a:avLst/>
          </a:prstGeom>
        </p:spPr>
        <p:txBody>
          <a:bodyPr wrap="square">
            <a:spAutoFit/>
          </a:bodyPr>
          <a:lstStyle/>
          <a:p>
            <a:r>
              <a:rPr lang="ru-RU" sz="2000" dirty="0" smtClean="0">
                <a:solidFill>
                  <a:srgbClr val="002060"/>
                </a:solidFill>
                <a:latin typeface="Times New Roman" pitchFamily="18" charset="0"/>
                <a:cs typeface="Times New Roman" pitchFamily="18" charset="0"/>
              </a:rPr>
              <a:t>…Книгу переворошив,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Намотай себе на ус –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Все работы хороши, </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Выбирай на вкус!</a:t>
            </a:r>
          </a:p>
          <a:p>
            <a:endParaRPr lang="ru-RU" sz="2000" dirty="0" smtClean="0">
              <a:solidFill>
                <a:srgbClr val="002060"/>
              </a:solidFill>
              <a:latin typeface="Times New Roman" pitchFamily="18" charset="0"/>
              <a:cs typeface="Times New Roman" pitchFamily="18" charset="0"/>
            </a:endParaRPr>
          </a:p>
          <a:p>
            <a:r>
              <a:rPr lang="ru-RU" sz="2000" dirty="0" smtClean="0">
                <a:solidFill>
                  <a:srgbClr val="002060"/>
                </a:solidFill>
                <a:latin typeface="Times New Roman" pitchFamily="18" charset="0"/>
                <a:cs typeface="Times New Roman" pitchFamily="18" charset="0"/>
              </a:rPr>
              <a:t>                          (В. Маяковский)</a:t>
            </a:r>
            <a:endParaRPr lang="ru-RU" sz="2000" dirty="0">
              <a:solidFill>
                <a:srgbClr val="002060"/>
              </a:solidFill>
              <a:latin typeface="Times New Roman" pitchFamily="18" charset="0"/>
              <a:cs typeface="Times New Roman" pitchFamily="18" charset="0"/>
            </a:endParaRPr>
          </a:p>
        </p:txBody>
      </p:sp>
      <p:pic>
        <p:nvPicPr>
          <p:cNvPr id="1028" name="Picture 4" descr="http://karriere.com.ua/wp-content/uploads/2015/02/222.jpg"/>
          <p:cNvPicPr>
            <a:picLocks noChangeAspect="1" noChangeArrowheads="1"/>
          </p:cNvPicPr>
          <p:nvPr/>
        </p:nvPicPr>
        <p:blipFill>
          <a:blip r:embed="rId2" cstate="print"/>
          <a:srcRect/>
          <a:stretch>
            <a:fillRect/>
          </a:stretch>
        </p:blipFill>
        <p:spPr bwMode="auto">
          <a:xfrm>
            <a:off x="323528" y="4293096"/>
            <a:ext cx="5616624" cy="2359126"/>
          </a:xfrm>
          <a:prstGeom prst="rect">
            <a:avLst/>
          </a:prstGeom>
          <a:noFill/>
        </p:spPr>
      </p:pic>
      <p:pic>
        <p:nvPicPr>
          <p:cNvPr id="9" name="Рисунок 8" descr="3164_html_a89ba28.gif">
            <a:hlinkClick r:id="rId3" action="ppaction://hlinksldjump"/>
          </p:cNvPr>
          <p:cNvPicPr>
            <a:picLocks noChangeAspect="1"/>
          </p:cNvPicPr>
          <p:nvPr/>
        </p:nvPicPr>
        <p:blipFill>
          <a:blip r:embed="rId4" cstate="print"/>
          <a:stretch>
            <a:fillRect/>
          </a:stretch>
        </p:blipFill>
        <p:spPr>
          <a:xfrm rot="21034463">
            <a:off x="7636359" y="5299356"/>
            <a:ext cx="1219401" cy="1468710"/>
          </a:xfrm>
          <a:prstGeom prst="rect">
            <a:avLst/>
          </a:prstGeom>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95536" y="476672"/>
            <a:ext cx="4032448" cy="5786199"/>
          </a:xfrm>
          <a:prstGeom prst="rect">
            <a:avLst/>
          </a:prstGeom>
        </p:spPr>
        <p:txBody>
          <a:bodyPr wrap="square">
            <a:spAutoFit/>
          </a:bodyPr>
          <a:lstStyle/>
          <a:p>
            <a:pPr algn="just"/>
            <a:r>
              <a:rPr lang="ru-RU" sz="1600" dirty="0" smtClean="0">
                <a:latin typeface="Times New Roman" pitchFamily="18" charset="0"/>
                <a:cs typeface="Times New Roman" pitchFamily="18" charset="0"/>
              </a:rPr>
              <a:t>Один раз в сто лет, в ночь под Новый год, самый добрый из всех самых добрых стариков, Дед Мороз, приносит семь волшебных красок. Этими красками можно нарисовать все, что захочешь, и нарисованное оживет.</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Хочешь — нарисуй стадо коров и потом паси их. Хочешь — нарисуй корабль и плыви на нем. Или звездолет и лети к звездам. А если тебе нужно нарисовать что-нибудь попроще, например стул, — пожалуйста. Нарисуй и садись на него.</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Эти краски Дед Мороз приносит самому доброму из всех самых добрых детей. И это понятно. Если такие краски попадут в руки злому мальчику или злой девочке, они могут натворить много бед. Пририсуют человеку второй нос, и будет человек </a:t>
            </a:r>
            <a:r>
              <a:rPr lang="ru-RU" sz="1600" dirty="0" err="1" smtClean="0">
                <a:latin typeface="Times New Roman" pitchFamily="18" charset="0"/>
                <a:cs typeface="Times New Roman" pitchFamily="18" charset="0"/>
              </a:rPr>
              <a:t>двуносым</a:t>
            </a:r>
            <a:r>
              <a:rPr lang="ru-RU" sz="1600" dirty="0" smtClean="0">
                <a:latin typeface="Times New Roman" pitchFamily="18" charset="0"/>
                <a:cs typeface="Times New Roman" pitchFamily="18" charset="0"/>
              </a:rPr>
              <a:t>. Нарисуют собаке рога, курице — усы, а кошке — горб, и будет собака рогатой, курица — усатой, а кошка — горбатой.</a:t>
            </a:r>
            <a:br>
              <a:rPr lang="ru-RU" sz="1600" dirty="0" smtClean="0">
                <a:latin typeface="Times New Roman" pitchFamily="18" charset="0"/>
                <a:cs typeface="Times New Roman" pitchFamily="18" charset="0"/>
              </a:rPr>
            </a:br>
            <a:endParaRPr lang="ru-RU" dirty="0"/>
          </a:p>
        </p:txBody>
      </p:sp>
      <p:sp>
        <p:nvSpPr>
          <p:cNvPr id="5" name="Прямоугольник 4"/>
          <p:cNvSpPr/>
          <p:nvPr/>
        </p:nvSpPr>
        <p:spPr>
          <a:xfrm>
            <a:off x="4716016" y="404664"/>
            <a:ext cx="3995936" cy="4524315"/>
          </a:xfrm>
          <a:prstGeom prst="rect">
            <a:avLst/>
          </a:prstGeom>
        </p:spPr>
        <p:txBody>
          <a:bodyPr wrap="square">
            <a:spAutoFit/>
          </a:bodyPr>
          <a:lstStyle/>
          <a:p>
            <a:pPr algn="just"/>
            <a:r>
              <a:rPr lang="ru-RU" sz="1600" dirty="0" smtClean="0">
                <a:latin typeface="Times New Roman" pitchFamily="18" charset="0"/>
                <a:cs typeface="Times New Roman" pitchFamily="18" charset="0"/>
              </a:rPr>
              <a:t>Поэтому Дед Мороз очень долго выбирает, кому из детей подарить волшебные краски</a:t>
            </a:r>
            <a:r>
              <a:rPr lang="ru-RU" sz="1600" dirty="0" smtClean="0"/>
              <a:t>. </a:t>
            </a:r>
            <a:r>
              <a:rPr lang="ru-RU" sz="1600" dirty="0" smtClean="0">
                <a:latin typeface="Times New Roman" pitchFamily="18" charset="0"/>
                <a:cs typeface="Times New Roman" pitchFamily="18" charset="0"/>
              </a:rPr>
              <a:t>В последний раз он подарил их одному очень доброму мальчику. Самому доброму из самых добрых. Мальчик очень обрадовался подарку и тут же принялся рисовать. Он нарисовал бабушке теплый платок, маме — нарядное платье, а отцу — охотничье ружье. Слепому старику мальчик нарисовал глаза, а своим товарищам — большую-пребольшую школу.</a:t>
            </a:r>
          </a:p>
          <a:p>
            <a:pPr algn="just"/>
            <a:r>
              <a:rPr lang="ru-RU" sz="1600" dirty="0" smtClean="0">
                <a:latin typeface="Times New Roman" pitchFamily="18" charset="0"/>
                <a:cs typeface="Times New Roman" pitchFamily="18" charset="0"/>
              </a:rPr>
              <a:t>Но никто не мог воспользоваться нарисованным. Платок для бабушки был похож на тряпку для мытья полов, а платье, нарисованное матери, оказалось таким кособоким, пестрым и мешковатым, что она его не захотела даже примерить. Ружье ничем не отличалось от дубины. </a:t>
            </a:r>
            <a:endParaRPr lang="ru-RU" sz="1600" dirty="0">
              <a:latin typeface="Times New Roman" pitchFamily="18" charset="0"/>
              <a:cs typeface="Times New Roman" pitchFamily="18" charset="0"/>
            </a:endParaRPr>
          </a:p>
        </p:txBody>
      </p:sp>
      <p:pic>
        <p:nvPicPr>
          <p:cNvPr id="32770" name="Picture 2" descr="Волшебные краски"/>
          <p:cNvPicPr>
            <a:picLocks noChangeAspect="1" noChangeArrowheads="1"/>
          </p:cNvPicPr>
          <p:nvPr/>
        </p:nvPicPr>
        <p:blipFill>
          <a:blip r:embed="rId3" cstate="print"/>
          <a:srcRect/>
          <a:stretch>
            <a:fillRect/>
          </a:stretch>
        </p:blipFill>
        <p:spPr bwMode="auto">
          <a:xfrm rot="20073628">
            <a:off x="5839647" y="553644"/>
            <a:ext cx="1735943" cy="4617609"/>
          </a:xfrm>
          <a:prstGeom prst="rect">
            <a:avLst/>
          </a:prstGeom>
          <a:noFill/>
        </p:spPr>
      </p:pic>
      <p:sp>
        <p:nvSpPr>
          <p:cNvPr id="7" name="TextBox 6"/>
          <p:cNvSpPr txBox="1"/>
          <p:nvPr/>
        </p:nvSpPr>
        <p:spPr>
          <a:xfrm>
            <a:off x="1259632" y="260648"/>
            <a:ext cx="2212657" cy="369332"/>
          </a:xfrm>
          <a:prstGeom prst="rect">
            <a:avLst/>
          </a:prstGeom>
          <a:noFill/>
        </p:spPr>
        <p:txBody>
          <a:bodyPr wrap="none" rtlCol="0">
            <a:spAutoFit/>
          </a:bodyPr>
          <a:lstStyle/>
          <a:p>
            <a:r>
              <a:rPr lang="ru-RU" b="1" dirty="0" smtClean="0">
                <a:solidFill>
                  <a:srgbClr val="C00000"/>
                </a:solidFill>
                <a:latin typeface="Times New Roman" pitchFamily="18" charset="0"/>
                <a:cs typeface="Times New Roman" pitchFamily="18" charset="0"/>
              </a:rPr>
              <a:t>Волшебные краски</a:t>
            </a:r>
            <a:endParaRPr lang="ru-RU"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par>
                          <p:cTn id="8" fill="hold">
                            <p:stCondLst>
                              <p:cond delay="2000"/>
                            </p:stCondLst>
                            <p:childTnLst>
                              <p:par>
                                <p:cTn id="9" presetID="10" presetClass="exit" presetSubtype="0" fill="hold" nodeType="afterEffect">
                                  <p:stCondLst>
                                    <p:cond delay="2000"/>
                                  </p:stCondLst>
                                  <p:childTnLst>
                                    <p:animEffect transition="out" filter="fade">
                                      <p:cBhvr>
                                        <p:cTn id="10" dur="2000"/>
                                        <p:tgtEl>
                                          <p:spTgt spid="32770"/>
                                        </p:tgtEl>
                                      </p:cBhvr>
                                    </p:animEffect>
                                    <p:set>
                                      <p:cBhvr>
                                        <p:cTn id="11" dur="1" fill="hold">
                                          <p:stCondLst>
                                            <p:cond delay="1999"/>
                                          </p:stCondLst>
                                        </p:cTn>
                                        <p:tgtEl>
                                          <p:spTgt spid="327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95536" y="332656"/>
            <a:ext cx="3960440" cy="5509200"/>
          </a:xfrm>
          <a:prstGeom prst="rect">
            <a:avLst/>
          </a:prstGeom>
        </p:spPr>
        <p:txBody>
          <a:bodyPr wrap="square">
            <a:spAutoFit/>
          </a:bodyPr>
          <a:lstStyle/>
          <a:p>
            <a:pPr algn="just"/>
            <a:r>
              <a:rPr lang="ru-RU" sz="1600" dirty="0" smtClean="0">
                <a:latin typeface="Times New Roman" pitchFamily="18" charset="0"/>
                <a:cs typeface="Times New Roman" pitchFamily="18" charset="0"/>
              </a:rPr>
              <a:t>Глаза для слепого напоминали две голубые кляксы, и он не мог ими видеть. А школа, которую очень усердно рисовал мальчик, получилась до того уродливой, что к ней даже боялись подходить близко. На улице появились деревья, похожие на метелки. Появились лошади с проволочными ногами, автомобили с кривыми колесами, дома с падающими стенами и крышами набекрень, шубы и пальто, у которых один рукав был длиннее другого… Появились тысячи вещей, которыми нельзя было воспользоваться. И люди ужаснулись:</a:t>
            </a:r>
          </a:p>
          <a:p>
            <a:pPr algn="just"/>
            <a:r>
              <a:rPr lang="ru-RU" sz="1600" dirty="0" smtClean="0">
                <a:latin typeface="Times New Roman" pitchFamily="18" charset="0"/>
                <a:cs typeface="Times New Roman" pitchFamily="18" charset="0"/>
              </a:rPr>
              <a:t>— Как ты мог сотворить столько зла, самый добрый из всех самых добрых мальчиков?! </a:t>
            </a:r>
          </a:p>
          <a:p>
            <a:pPr algn="just"/>
            <a:r>
              <a:rPr lang="ru-RU" sz="1600" dirty="0" smtClean="0">
                <a:latin typeface="Times New Roman" pitchFamily="18" charset="0"/>
                <a:cs typeface="Times New Roman" pitchFamily="18" charset="0"/>
              </a:rPr>
              <a:t>И мальчик заплакал. Ему так хотелось сделать людей счастливыми!.. Но он не умел рисовать и только зря извел краски.</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Мальчик плакал так громко, что его услышал самый добрый из всех самых добрых стариков — Дед Мороз. </a:t>
            </a:r>
            <a:endParaRPr lang="ru-RU" sz="1600" dirty="0">
              <a:latin typeface="Times New Roman" pitchFamily="18" charset="0"/>
              <a:cs typeface="Times New Roman" pitchFamily="18" charset="0"/>
            </a:endParaRPr>
          </a:p>
        </p:txBody>
      </p:sp>
      <p:sp>
        <p:nvSpPr>
          <p:cNvPr id="5" name="Прямоугольник 4"/>
          <p:cNvSpPr/>
          <p:nvPr/>
        </p:nvSpPr>
        <p:spPr>
          <a:xfrm>
            <a:off x="4644008" y="476672"/>
            <a:ext cx="4032448" cy="4555093"/>
          </a:xfrm>
          <a:prstGeom prst="rect">
            <a:avLst/>
          </a:prstGeom>
        </p:spPr>
        <p:txBody>
          <a:bodyPr wrap="square">
            <a:spAutoFit/>
          </a:bodyPr>
          <a:lstStyle/>
          <a:p>
            <a:pPr algn="just"/>
            <a:r>
              <a:rPr lang="ru-RU" sz="1600" dirty="0" smtClean="0">
                <a:latin typeface="Times New Roman" pitchFamily="18" charset="0"/>
                <a:cs typeface="Times New Roman" pitchFamily="18" charset="0"/>
              </a:rPr>
              <a:t>Услышал, и вернулся к нему, и положил перед мальчиком новую коробку с красками:</a:t>
            </a:r>
          </a:p>
          <a:p>
            <a:pPr algn="just"/>
            <a:r>
              <a:rPr lang="ru-RU" sz="1600" dirty="0" smtClean="0">
                <a:latin typeface="Times New Roman" pitchFamily="18" charset="0"/>
                <a:cs typeface="Times New Roman" pitchFamily="18" charset="0"/>
              </a:rPr>
              <a:t>— Только это, мой друг, простые краски. Но они могут тоже стать волшебными, если ты этого очень захочешь.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Так сказал Дед Мороз и удалился.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А мальчик задумался. Как же сделать, чтобы простые краски стали волшебными и чтобы они радовали людей, а не приносили им несчастье? Добрый мальчик достал кисть и принялся рисовать.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Он рисовал, не разгибаясь, весь день и весь вечер. Он рисовал и на другой, и на третий, и на четвертый день. Рисовал до тех пор, пока не кончились краски. Тогда он попросил новые. </a:t>
            </a:r>
          </a:p>
          <a:p>
            <a:endParaRPr lang="ru-RU" dirty="0"/>
          </a:p>
        </p:txBody>
      </p:sp>
      <p:pic>
        <p:nvPicPr>
          <p:cNvPr id="31746" name="Picture 2" descr="http://www.planetaskazok.ru/images/stories/permyak/rasskazy/img_63.jpg"/>
          <p:cNvPicPr>
            <a:picLocks noChangeAspect="1" noChangeArrowheads="1"/>
          </p:cNvPicPr>
          <p:nvPr/>
        </p:nvPicPr>
        <p:blipFill>
          <a:blip r:embed="rId3" cstate="print"/>
          <a:srcRect/>
          <a:stretch>
            <a:fillRect/>
          </a:stretch>
        </p:blipFill>
        <p:spPr bwMode="auto">
          <a:xfrm>
            <a:off x="1331640" y="1772816"/>
            <a:ext cx="6750750" cy="2376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par>
                          <p:cTn id="8" fill="hold">
                            <p:stCondLst>
                              <p:cond delay="2000"/>
                            </p:stCondLst>
                            <p:childTnLst>
                              <p:par>
                                <p:cTn id="9" presetID="10" presetClass="exit" presetSubtype="0" fill="hold" nodeType="afterEffect">
                                  <p:stCondLst>
                                    <p:cond delay="2000"/>
                                  </p:stCondLst>
                                  <p:childTnLst>
                                    <p:animEffect transition="out" filter="fade">
                                      <p:cBhvr>
                                        <p:cTn id="10" dur="2000"/>
                                        <p:tgtEl>
                                          <p:spTgt spid="31746"/>
                                        </p:tgtEl>
                                      </p:cBhvr>
                                    </p:animEffect>
                                    <p:set>
                                      <p:cBhvr>
                                        <p:cTn id="11" dur="1" fill="hold">
                                          <p:stCondLst>
                                            <p:cond delay="1999"/>
                                          </p:stCondLst>
                                        </p:cTn>
                                        <p:tgtEl>
                                          <p:spTgt spid="317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67544" y="404664"/>
            <a:ext cx="3888432" cy="4770537"/>
          </a:xfrm>
          <a:prstGeom prst="rect">
            <a:avLst/>
          </a:prstGeom>
        </p:spPr>
        <p:txBody>
          <a:bodyPr wrap="square">
            <a:spAutoFit/>
          </a:bodyPr>
          <a:lstStyle/>
          <a:p>
            <a:pPr algn="just"/>
            <a:r>
              <a:rPr lang="ru-RU" sz="1600" dirty="0" smtClean="0">
                <a:latin typeface="Times New Roman" pitchFamily="18" charset="0"/>
                <a:cs typeface="Times New Roman" pitchFamily="18" charset="0"/>
              </a:rPr>
              <a:t>Прошел год… Прошло два года… Прошло много-много лет. Мальчик стал взрослым, но по-прежнему не расставался с красками. Глаза его стали зоркими, руки умелыми, и теперь на его рисунках вместо кривых домов с падающими стенами красовались высокие, светлые здания, а вместо платьев, похожих на мешки, — яркие, нарядные одежды.</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Мальчик не заметил, как стал настоящим художником. Он рисовал все, что было вокруг, и то, что еще никто никогда не видел: самолеты, похожие на огромные стрелы, и корабли, похожие на самолеты, воздушные мосты и дворцы из стекла. Люди с удивлением смотрели на его рисунки, но никто не ужасался. Наоборот, все радовались и восхищались.</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
        <p:nvSpPr>
          <p:cNvPr id="5" name="Прямоугольник 4"/>
          <p:cNvSpPr/>
          <p:nvPr/>
        </p:nvSpPr>
        <p:spPr>
          <a:xfrm>
            <a:off x="4644008" y="332656"/>
            <a:ext cx="3995936" cy="4278094"/>
          </a:xfrm>
          <a:prstGeom prst="rect">
            <a:avLst/>
          </a:prstGeom>
        </p:spPr>
        <p:txBody>
          <a:bodyPr wrap="square">
            <a:spAutoFit/>
          </a:bodyPr>
          <a:lstStyle/>
          <a:p>
            <a:pPr algn="just"/>
            <a:r>
              <a:rPr lang="ru-RU" sz="1600" dirty="0" smtClean="0">
                <a:latin typeface="Times New Roman" pitchFamily="18" charset="0"/>
                <a:cs typeface="Times New Roman" pitchFamily="18" charset="0"/>
              </a:rPr>
              <a:t>— Какие чудесные картины! Какие волшебные краски! — говорили они, хотя краски были самые обыкновенные.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Картины и вправду были так хороши, что людям захотелось их оживить. И вот настали счастливые дни, когда нарисованное на бумаге стало переходить в жизнь: и дворцы из стекла, и воздушные мосты, и крылатые корабли…</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Так случается на белом свете. Так случается не только с красками, но и с обыкновенным топором или швейной иглой и даже с простой глиной. Так случается со всем, к чему прикасаются руки самого великого из самых великих волшебников — руки трудолюбивого, настойчивого человека.</a:t>
            </a:r>
            <a:endParaRPr lang="ru-RU" sz="1600" dirty="0">
              <a:latin typeface="Times New Roman" pitchFamily="18" charset="0"/>
              <a:cs typeface="Times New Roman" pitchFamily="18" charset="0"/>
            </a:endParaRPr>
          </a:p>
        </p:txBody>
      </p:sp>
      <p:pic>
        <p:nvPicPr>
          <p:cNvPr id="30722" name="Picture 2" descr="мальчик художник перед холстом"/>
          <p:cNvPicPr>
            <a:picLocks noChangeAspect="1" noChangeArrowheads="1"/>
          </p:cNvPicPr>
          <p:nvPr/>
        </p:nvPicPr>
        <p:blipFill>
          <a:blip r:embed="rId3" cstate="print"/>
          <a:srcRect/>
          <a:stretch>
            <a:fillRect/>
          </a:stretch>
        </p:blipFill>
        <p:spPr bwMode="auto">
          <a:xfrm>
            <a:off x="1907704" y="476672"/>
            <a:ext cx="5400600" cy="48713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par>
                          <p:cTn id="8" fill="hold">
                            <p:stCondLst>
                              <p:cond delay="2000"/>
                            </p:stCondLst>
                            <p:childTnLst>
                              <p:par>
                                <p:cTn id="9" presetID="10" presetClass="exit" presetSubtype="0" fill="hold" nodeType="afterEffect">
                                  <p:stCondLst>
                                    <p:cond delay="2000"/>
                                  </p:stCondLst>
                                  <p:childTnLst>
                                    <p:animEffect transition="out" filter="fade">
                                      <p:cBhvr>
                                        <p:cTn id="10" dur="2000"/>
                                        <p:tgtEl>
                                          <p:spTgt spid="30722"/>
                                        </p:tgtEl>
                                      </p:cBhvr>
                                    </p:animEffect>
                                    <p:set>
                                      <p:cBhvr>
                                        <p:cTn id="11" dur="1" fill="hold">
                                          <p:stCondLst>
                                            <p:cond delay="1999"/>
                                          </p:stCondLst>
                                        </p:cTn>
                                        <p:tgtEl>
                                          <p:spTgt spid="30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908720"/>
            <a:ext cx="6102424" cy="769441"/>
          </a:xfrm>
          <a:prstGeom prst="rect">
            <a:avLst/>
          </a:prstGeom>
        </p:spPr>
        <p:txBody>
          <a:bodyPr wrap="square">
            <a:spAutoFit/>
          </a:bodyPr>
          <a:lstStyle/>
          <a:p>
            <a:pPr algn="ctr"/>
            <a:r>
              <a:rPr lang="ru-RU" sz="2400" b="1" dirty="0" smtClean="0">
                <a:solidFill>
                  <a:srgbClr val="002060"/>
                </a:solidFill>
                <a:latin typeface="Times New Roman" pitchFamily="18" charset="0"/>
                <a:cs typeface="Times New Roman" pitchFamily="18" charset="0"/>
              </a:rPr>
              <a:t>Без труда не вытащишь и рыбку из пруда.</a:t>
            </a:r>
          </a:p>
          <a:p>
            <a:pPr algn="just"/>
            <a:endParaRPr lang="ru-RU" sz="2000" b="1" dirty="0" smtClean="0">
              <a:solidFill>
                <a:srgbClr val="002060"/>
              </a:solidFill>
              <a:latin typeface="Times New Roman" pitchFamily="18" charset="0"/>
              <a:cs typeface="Times New Roman" pitchFamily="18" charset="0"/>
            </a:endParaRPr>
          </a:p>
        </p:txBody>
      </p:sp>
      <p:sp>
        <p:nvSpPr>
          <p:cNvPr id="5" name="Прямоугольник 4"/>
          <p:cNvSpPr/>
          <p:nvPr/>
        </p:nvSpPr>
        <p:spPr>
          <a:xfrm>
            <a:off x="3059832" y="1628800"/>
            <a:ext cx="5616624" cy="2523768"/>
          </a:xfrm>
          <a:prstGeom prst="rect">
            <a:avLst/>
          </a:prstGeom>
        </p:spPr>
        <p:txBody>
          <a:bodyPr wrap="square">
            <a:spAutoFit/>
          </a:bodyPr>
          <a:lstStyle/>
          <a:p>
            <a:pPr algn="just"/>
            <a:r>
              <a:rPr lang="ru-RU" sz="2000" dirty="0" smtClean="0">
                <a:solidFill>
                  <a:srgbClr val="002060"/>
                </a:solidFill>
                <a:latin typeface="Times New Roman" pitchFamily="18" charset="0"/>
                <a:cs typeface="Times New Roman" pitchFamily="18" charset="0"/>
              </a:rPr>
              <a:t>«Волшебные краски» простыми словами рассказывает о том, что доброты и устремлённости творить благие дела часто не достаточно для того, чтобы сделать счастливыми людей; что для достижения целей помимо желания их достичь необходимо не мало потрудиться. </a:t>
            </a:r>
            <a:r>
              <a:rPr lang="ru-RU" dirty="0" smtClean="0"/>
              <a:t/>
            </a:r>
            <a:br>
              <a:rPr lang="ru-RU" dirty="0" smtClean="0"/>
            </a:br>
            <a:endParaRPr lang="ru-RU" dirty="0"/>
          </a:p>
        </p:txBody>
      </p:sp>
      <p:pic>
        <p:nvPicPr>
          <p:cNvPr id="2052" name="Picture 4" descr="http://is2.mzstatic.com/image/pf/us/r30/Purple5/v4/42/cd/25/42cd2542-7fb2-df9f-3df7-a3b67ee64f31/pr_source.jpg"/>
          <p:cNvPicPr>
            <a:picLocks noChangeAspect="1" noChangeArrowheads="1"/>
          </p:cNvPicPr>
          <p:nvPr/>
        </p:nvPicPr>
        <p:blipFill>
          <a:blip r:embed="rId2" cstate="print"/>
          <a:srcRect/>
          <a:stretch>
            <a:fillRect/>
          </a:stretch>
        </p:blipFill>
        <p:spPr bwMode="auto">
          <a:xfrm>
            <a:off x="395536" y="1484784"/>
            <a:ext cx="2564904" cy="2564904"/>
          </a:xfrm>
          <a:prstGeom prst="rect">
            <a:avLst/>
          </a:prstGeom>
          <a:noFill/>
        </p:spPr>
      </p:pic>
      <p:sp>
        <p:nvSpPr>
          <p:cNvPr id="8" name="Прямоугольник 7"/>
          <p:cNvSpPr/>
          <p:nvPr/>
        </p:nvSpPr>
        <p:spPr>
          <a:xfrm>
            <a:off x="395536" y="4149080"/>
            <a:ext cx="6912768" cy="1631216"/>
          </a:xfrm>
          <a:prstGeom prst="rect">
            <a:avLst/>
          </a:prstGeom>
        </p:spPr>
        <p:txBody>
          <a:bodyPr wrap="square">
            <a:spAutoFit/>
          </a:bodyPr>
          <a:lstStyle/>
          <a:p>
            <a:pPr algn="just"/>
            <a:r>
              <a:rPr lang="ru-RU" sz="2000" dirty="0" smtClean="0">
                <a:solidFill>
                  <a:srgbClr val="002060"/>
                </a:solidFill>
                <a:latin typeface="Times New Roman" pitchFamily="18" charset="0"/>
                <a:cs typeface="Times New Roman" pitchFamily="18" charset="0"/>
              </a:rPr>
              <a:t>Мастерство в любой области требует приложения определённых усилий, порой весьма немаленьких. Для него не достаточно быть владельцем волшебных красок, для него необходимо самому стать настоящим волшебником – трудолюбивым, настойчивым человеком, как сказал автор. </a:t>
            </a:r>
            <a:endParaRPr lang="ru-RU" sz="2000" dirty="0">
              <a:solidFill>
                <a:srgbClr val="002060"/>
              </a:solidFill>
            </a:endParaRPr>
          </a:p>
        </p:txBody>
      </p:sp>
      <p:pic>
        <p:nvPicPr>
          <p:cNvPr id="9" name="Рисунок 8" descr="3164_html_a89ba28.gif">
            <a:hlinkClick r:id="rId3" action="ppaction://hlinksldjump"/>
          </p:cNvPr>
          <p:cNvPicPr>
            <a:picLocks noChangeAspect="1"/>
          </p:cNvPicPr>
          <p:nvPr/>
        </p:nvPicPr>
        <p:blipFill>
          <a:blip r:embed="rId4" cstate="print"/>
          <a:stretch>
            <a:fillRect/>
          </a:stretch>
        </p:blipFill>
        <p:spPr>
          <a:xfrm rot="21034463">
            <a:off x="7636359" y="5299356"/>
            <a:ext cx="1219401" cy="146871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11352" y="980728"/>
            <a:ext cx="5832648" cy="3416320"/>
          </a:xfrm>
          <a:prstGeom prst="rect">
            <a:avLst/>
          </a:prstGeom>
        </p:spPr>
        <p:txBody>
          <a:bodyPr wrap="square">
            <a:spAutoFit/>
          </a:bodyPr>
          <a:lstStyle/>
          <a:p>
            <a:pPr algn="just"/>
            <a:r>
              <a:rPr lang="ru-RU" sz="2400" dirty="0" smtClean="0">
                <a:solidFill>
                  <a:srgbClr val="002060"/>
                </a:solidFill>
                <a:latin typeface="Times New Roman" pitchFamily="18" charset="0"/>
                <a:cs typeface="Times New Roman" pitchFamily="18" charset="0"/>
              </a:rPr>
              <a:t>Е. Пермяк умел говорить с ребятами на самые серьёзные темы одновременно и задушевно, просто, непринуждённо, и серьёзно, и с добродушной улыбкой, ставшей примечательной особенностью его рассказов для детей. Сам писатель отмечал, что для него важнее всего, к а к сказать. Над этим он больше всего и думал, когда создавал свои произведения.</a:t>
            </a:r>
            <a:endParaRPr lang="ru-RU" sz="2400" dirty="0">
              <a:solidFill>
                <a:srgbClr val="002060"/>
              </a:solidFill>
              <a:latin typeface="Times New Roman" pitchFamily="18" charset="0"/>
              <a:cs typeface="Times New Roman" pitchFamily="18" charset="0"/>
            </a:endParaRPr>
          </a:p>
        </p:txBody>
      </p:sp>
      <p:pic>
        <p:nvPicPr>
          <p:cNvPr id="56322" name="Picture 2" descr="https://snoska.ru/images/covers/a3/d6/a3d64bfa-ebce-522d-85a5-7bb306955dc6.jpg"/>
          <p:cNvPicPr>
            <a:picLocks noChangeAspect="1" noChangeArrowheads="1"/>
          </p:cNvPicPr>
          <p:nvPr/>
        </p:nvPicPr>
        <p:blipFill>
          <a:blip r:embed="rId2" cstate="print"/>
          <a:srcRect/>
          <a:stretch>
            <a:fillRect/>
          </a:stretch>
        </p:blipFill>
        <p:spPr bwMode="auto">
          <a:xfrm>
            <a:off x="179512" y="980728"/>
            <a:ext cx="1584176" cy="2547356"/>
          </a:xfrm>
          <a:prstGeom prst="rect">
            <a:avLst/>
          </a:prstGeom>
          <a:noFill/>
        </p:spPr>
      </p:pic>
      <p:pic>
        <p:nvPicPr>
          <p:cNvPr id="56324" name="Picture 4" descr="http://www.biblus.ru/pics/d/3/2/1000807197.jpg"/>
          <p:cNvPicPr>
            <a:picLocks noChangeAspect="1" noChangeArrowheads="1"/>
          </p:cNvPicPr>
          <p:nvPr/>
        </p:nvPicPr>
        <p:blipFill>
          <a:blip r:embed="rId3" cstate="print"/>
          <a:srcRect/>
          <a:stretch>
            <a:fillRect/>
          </a:stretch>
        </p:blipFill>
        <p:spPr bwMode="auto">
          <a:xfrm>
            <a:off x="2411760" y="4437112"/>
            <a:ext cx="1493526" cy="2090936"/>
          </a:xfrm>
          <a:prstGeom prst="rect">
            <a:avLst/>
          </a:prstGeom>
          <a:noFill/>
        </p:spPr>
      </p:pic>
      <p:pic>
        <p:nvPicPr>
          <p:cNvPr id="56326" name="Picture 6" descr="http://mp3-kniga.ru/bibliofil/img/permyak-pero.jpg"/>
          <p:cNvPicPr>
            <a:picLocks noChangeAspect="1" noChangeArrowheads="1"/>
          </p:cNvPicPr>
          <p:nvPr/>
        </p:nvPicPr>
        <p:blipFill>
          <a:blip r:embed="rId4" cstate="print"/>
          <a:srcRect/>
          <a:stretch>
            <a:fillRect/>
          </a:stretch>
        </p:blipFill>
        <p:spPr bwMode="auto">
          <a:xfrm>
            <a:off x="4211960" y="4509120"/>
            <a:ext cx="1514489" cy="1995340"/>
          </a:xfrm>
          <a:prstGeom prst="rect">
            <a:avLst/>
          </a:prstGeom>
          <a:noFill/>
        </p:spPr>
      </p:pic>
      <p:pic>
        <p:nvPicPr>
          <p:cNvPr id="6" name="Рисунок 5" descr="0_abb58_3976c9d0_XL.jpg"/>
          <p:cNvPicPr>
            <a:picLocks noChangeAspect="1"/>
          </p:cNvPicPr>
          <p:nvPr/>
        </p:nvPicPr>
        <p:blipFill>
          <a:blip r:embed="rId5" cstate="print"/>
          <a:stretch>
            <a:fillRect/>
          </a:stretch>
        </p:blipFill>
        <p:spPr>
          <a:xfrm>
            <a:off x="251520" y="3933056"/>
            <a:ext cx="1949396" cy="2573460"/>
          </a:xfrm>
          <a:prstGeom prst="rect">
            <a:avLst/>
          </a:prstGeom>
        </p:spPr>
      </p:pic>
      <p:pic>
        <p:nvPicPr>
          <p:cNvPr id="7" name="Рисунок 6" descr="560483377af96.jpg"/>
          <p:cNvPicPr>
            <a:picLocks noChangeAspect="1"/>
          </p:cNvPicPr>
          <p:nvPr/>
        </p:nvPicPr>
        <p:blipFill>
          <a:blip r:embed="rId6" cstate="print"/>
          <a:stretch>
            <a:fillRect/>
          </a:stretch>
        </p:blipFill>
        <p:spPr>
          <a:xfrm>
            <a:off x="1835696" y="1772816"/>
            <a:ext cx="1469147" cy="2016224"/>
          </a:xfrm>
          <a:prstGeom prst="rect">
            <a:avLst/>
          </a:prstGeom>
        </p:spPr>
      </p:pic>
      <p:pic>
        <p:nvPicPr>
          <p:cNvPr id="8" name="Рисунок 7" descr="a010.jpg"/>
          <p:cNvPicPr>
            <a:picLocks noChangeAspect="1"/>
          </p:cNvPicPr>
          <p:nvPr/>
        </p:nvPicPr>
        <p:blipFill>
          <a:blip r:embed="rId7" cstate="print"/>
          <a:stretch>
            <a:fillRect/>
          </a:stretch>
        </p:blipFill>
        <p:spPr>
          <a:xfrm>
            <a:off x="5868144" y="4509120"/>
            <a:ext cx="1563402" cy="206084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owl.png"/>
          <p:cNvPicPr>
            <a:picLocks noChangeAspect="1"/>
          </p:cNvPicPr>
          <p:nvPr/>
        </p:nvPicPr>
        <p:blipFill>
          <a:blip r:embed="rId2" cstate="print"/>
          <a:stretch>
            <a:fillRect/>
          </a:stretch>
        </p:blipFill>
        <p:spPr>
          <a:xfrm>
            <a:off x="2987824" y="2348880"/>
            <a:ext cx="3888432" cy="4173630"/>
          </a:xfrm>
          <a:prstGeom prst="rect">
            <a:avLst/>
          </a:prstGeom>
        </p:spPr>
      </p:pic>
      <p:pic>
        <p:nvPicPr>
          <p:cNvPr id="5" name="Рисунок 4" descr="victorina.png"/>
          <p:cNvPicPr>
            <a:picLocks noChangeAspect="1"/>
          </p:cNvPicPr>
          <p:nvPr/>
        </p:nvPicPr>
        <p:blipFill>
          <a:blip r:embed="rId3" cstate="print"/>
          <a:stretch>
            <a:fillRect/>
          </a:stretch>
        </p:blipFill>
        <p:spPr>
          <a:xfrm>
            <a:off x="545901" y="980728"/>
            <a:ext cx="8598099" cy="122413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2564904"/>
            <a:ext cx="4572000" cy="1938992"/>
          </a:xfrm>
          <a:prstGeom prst="rect">
            <a:avLst/>
          </a:prstGeom>
        </p:spPr>
        <p:txBody>
          <a:bodyPr>
            <a:spAutoFit/>
          </a:bodyPr>
          <a:lstStyle/>
          <a:p>
            <a:pPr marL="457200" indent="-457200" fontAlgn="base"/>
            <a:r>
              <a:rPr lang="ru-RU" sz="2400" dirty="0" smtClean="0">
                <a:solidFill>
                  <a:srgbClr val="002060"/>
                </a:solidFill>
                <a:latin typeface="Times New Roman" pitchFamily="18" charset="0"/>
                <a:cs typeface="Times New Roman" pitchFamily="18" charset="0"/>
              </a:rPr>
              <a:t>1. </a:t>
            </a:r>
            <a:r>
              <a:rPr lang="ru-RU" sz="2400" dirty="0" err="1" smtClean="0">
                <a:solidFill>
                  <a:srgbClr val="002060"/>
                </a:solidFill>
                <a:latin typeface="Times New Roman" pitchFamily="18" charset="0"/>
                <a:cs typeface="Times New Roman" pitchFamily="18" charset="0"/>
              </a:rPr>
              <a:t>Пермятский</a:t>
            </a:r>
            <a:endParaRPr lang="ru-RU" sz="2400" dirty="0" smtClean="0">
              <a:solidFill>
                <a:srgbClr val="002060"/>
              </a:solidFill>
              <a:latin typeface="Times New Roman" pitchFamily="18" charset="0"/>
              <a:cs typeface="Times New Roman" pitchFamily="18" charset="0"/>
            </a:endParaRPr>
          </a:p>
          <a:p>
            <a:pPr marL="457200" indent="-457200" fontAlgn="base">
              <a:buAutoNum type="arabicPeriod"/>
            </a:pPr>
            <a:endParaRPr lang="ru-RU" sz="2400" dirty="0" smtClean="0">
              <a:solidFill>
                <a:srgbClr val="002060"/>
              </a:solidFill>
              <a:latin typeface="Times New Roman" pitchFamily="18" charset="0"/>
              <a:cs typeface="Times New Roman" pitchFamily="18" charset="0"/>
            </a:endParaRPr>
          </a:p>
          <a:p>
            <a:pPr marL="457200" indent="-457200" fontAlgn="base"/>
            <a:r>
              <a:rPr lang="ru-RU" sz="2400" dirty="0" smtClean="0">
                <a:solidFill>
                  <a:srgbClr val="002060"/>
                </a:solidFill>
                <a:latin typeface="Times New Roman" pitchFamily="18" charset="0"/>
                <a:cs typeface="Times New Roman" pitchFamily="18" charset="0"/>
              </a:rPr>
              <a:t>2. </a:t>
            </a:r>
            <a:r>
              <a:rPr lang="ru-RU" sz="2400" dirty="0" err="1" smtClean="0">
                <a:solidFill>
                  <a:srgbClr val="002060"/>
                </a:solidFill>
                <a:latin typeface="Times New Roman" pitchFamily="18" charset="0"/>
                <a:cs typeface="Times New Roman" pitchFamily="18" charset="0"/>
              </a:rPr>
              <a:t>Уралов</a:t>
            </a:r>
            <a:endParaRPr lang="ru-RU" sz="2400" dirty="0" smtClean="0">
              <a:solidFill>
                <a:srgbClr val="002060"/>
              </a:solidFill>
              <a:latin typeface="Times New Roman" pitchFamily="18" charset="0"/>
              <a:cs typeface="Times New Roman" pitchFamily="18" charset="0"/>
            </a:endParaRPr>
          </a:p>
          <a:p>
            <a:pPr marL="457200" indent="-457200" fontAlgn="base"/>
            <a:endParaRPr lang="ru-RU" sz="2400" dirty="0" smtClean="0">
              <a:solidFill>
                <a:srgbClr val="002060"/>
              </a:solidFill>
              <a:latin typeface="Times New Roman" pitchFamily="18" charset="0"/>
              <a:cs typeface="Times New Roman" pitchFamily="18" charset="0"/>
            </a:endParaRPr>
          </a:p>
          <a:p>
            <a:pPr marL="457200" indent="-457200" fontAlgn="base"/>
            <a:r>
              <a:rPr lang="ru-RU" sz="2400" dirty="0" smtClean="0">
                <a:solidFill>
                  <a:srgbClr val="002060"/>
                </a:solidFill>
                <a:latin typeface="Times New Roman" pitchFamily="18" charset="0"/>
                <a:cs typeface="Times New Roman" pitchFamily="18" charset="0"/>
              </a:rPr>
              <a:t>3. </a:t>
            </a:r>
            <a:r>
              <a:rPr lang="ru-RU" sz="2400" dirty="0" err="1" smtClean="0">
                <a:solidFill>
                  <a:srgbClr val="002060"/>
                </a:solidFill>
                <a:latin typeface="Times New Roman" pitchFamily="18" charset="0"/>
                <a:cs typeface="Times New Roman" pitchFamily="18" charset="0"/>
              </a:rPr>
              <a:t>Виссов</a:t>
            </a:r>
            <a:r>
              <a:rPr lang="ru-RU" sz="2400" dirty="0" smtClean="0">
                <a:solidFill>
                  <a:srgbClr val="002060"/>
                </a:solidFill>
                <a:latin typeface="Times New Roman" pitchFamily="18" charset="0"/>
                <a:cs typeface="Times New Roman" pitchFamily="18" charset="0"/>
              </a:rPr>
              <a:t> </a:t>
            </a:r>
            <a:endParaRPr lang="ru-RU" sz="24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647056" y="1196752"/>
            <a:ext cx="8496944" cy="954107"/>
          </a:xfrm>
          <a:prstGeom prst="rect">
            <a:avLst/>
          </a:prstGeom>
        </p:spPr>
        <p:txBody>
          <a:bodyPr wrap="square">
            <a:spAutoFit/>
          </a:bodyPr>
          <a:lstStyle/>
          <a:p>
            <a:pPr algn="ctr" fontAlgn="base"/>
            <a:r>
              <a:rPr lang="ru-RU" sz="2800" b="1" dirty="0" smtClean="0">
                <a:solidFill>
                  <a:srgbClr val="002060"/>
                </a:solidFill>
                <a:latin typeface="Times New Roman" pitchFamily="18" charset="0"/>
                <a:cs typeface="Times New Roman" pitchFamily="18" charset="0"/>
              </a:rPr>
              <a:t>Как звучит настоящая фамилия Евгения Андреевича Пермяка?</a:t>
            </a:r>
            <a:endParaRPr lang="ru-RU" sz="2800" dirty="0" smtClean="0">
              <a:solidFill>
                <a:srgbClr val="002060"/>
              </a:solidFill>
              <a:latin typeface="Times New Roman" pitchFamily="18" charset="0"/>
              <a:cs typeface="Times New Roman" pitchFamily="18" charset="0"/>
            </a:endParaRPr>
          </a:p>
        </p:txBody>
      </p:sp>
      <p:sp>
        <p:nvSpPr>
          <p:cNvPr id="7" name="Стрелка влево 6"/>
          <p:cNvSpPr/>
          <p:nvPr/>
        </p:nvSpPr>
        <p:spPr>
          <a:xfrm>
            <a:off x="3491880" y="4077072"/>
            <a:ext cx="648072" cy="36004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499992" y="3861048"/>
            <a:ext cx="4207498" cy="830997"/>
          </a:xfrm>
          <a:prstGeom prst="rect">
            <a:avLst/>
          </a:prstGeom>
          <a:noFill/>
        </p:spPr>
        <p:txBody>
          <a:bodyPr wrap="none" rtlCol="0">
            <a:spAutoFit/>
          </a:bodyPr>
          <a:lstStyle/>
          <a:p>
            <a:pPr algn="ctr"/>
            <a:r>
              <a:rPr lang="ru-RU" sz="2400" b="1" dirty="0" smtClean="0">
                <a:solidFill>
                  <a:srgbClr val="002060"/>
                </a:solidFill>
                <a:latin typeface="Times New Roman" pitchFamily="18" charset="0"/>
                <a:cs typeface="Times New Roman" pitchFamily="18" charset="0"/>
              </a:rPr>
              <a:t>Евгений Андреевич Пермяк </a:t>
            </a:r>
          </a:p>
          <a:p>
            <a:pPr algn="ctr"/>
            <a:r>
              <a:rPr lang="ru-RU" sz="2400" b="1" dirty="0" smtClean="0">
                <a:solidFill>
                  <a:srgbClr val="002060"/>
                </a:solidFill>
                <a:latin typeface="Times New Roman" pitchFamily="18" charset="0"/>
                <a:cs typeface="Times New Roman" pitchFamily="18" charset="0"/>
              </a:rPr>
              <a:t>(</a:t>
            </a:r>
            <a:r>
              <a:rPr lang="ru-RU" sz="2400" b="1" dirty="0" err="1" smtClean="0">
                <a:solidFill>
                  <a:srgbClr val="002060"/>
                </a:solidFill>
                <a:latin typeface="Times New Roman" pitchFamily="18" charset="0"/>
                <a:cs typeface="Times New Roman" pitchFamily="18" charset="0"/>
              </a:rPr>
              <a:t>Виссов</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96752"/>
            <a:ext cx="8388424" cy="1384995"/>
          </a:xfrm>
          <a:prstGeom prst="rect">
            <a:avLst/>
          </a:prstGeom>
        </p:spPr>
        <p:txBody>
          <a:bodyPr wrap="square">
            <a:spAutoFit/>
          </a:bodyPr>
          <a:lstStyle/>
          <a:p>
            <a:pPr algn="ctr"/>
            <a:r>
              <a:rPr lang="ru-RU" sz="2800" b="1" dirty="0" smtClean="0">
                <a:solidFill>
                  <a:srgbClr val="002060"/>
                </a:solidFill>
                <a:latin typeface="Times New Roman" pitchFamily="18" charset="0"/>
                <a:cs typeface="Times New Roman" pitchFamily="18" charset="0"/>
              </a:rPr>
              <a:t>Какой рассказ начинается со слов:</a:t>
            </a:r>
          </a:p>
          <a:p>
            <a:pPr algn="ctr"/>
            <a:r>
              <a:rPr lang="ru-RU" sz="2800" b="1" dirty="0" smtClean="0">
                <a:solidFill>
                  <a:srgbClr val="002060"/>
                </a:solidFill>
                <a:latin typeface="Times New Roman" pitchFamily="18" charset="0"/>
                <a:cs typeface="Times New Roman" pitchFamily="18" charset="0"/>
              </a:rPr>
              <a:t> «Строгал Митя палочку, строгал да бросил. Косая палочка получилась. Неровная. Некрасивая»?</a:t>
            </a:r>
            <a:endParaRPr lang="ru-RU" sz="2800" b="1" dirty="0">
              <a:solidFill>
                <a:srgbClr val="002060"/>
              </a:solidFill>
              <a:latin typeface="Times New Roman" pitchFamily="18" charset="0"/>
              <a:cs typeface="Times New Roman" pitchFamily="18" charset="0"/>
            </a:endParaRPr>
          </a:p>
        </p:txBody>
      </p:sp>
      <p:sp>
        <p:nvSpPr>
          <p:cNvPr id="3" name="TextBox 2"/>
          <p:cNvSpPr txBox="1"/>
          <p:nvPr/>
        </p:nvSpPr>
        <p:spPr>
          <a:xfrm>
            <a:off x="971600" y="3140968"/>
            <a:ext cx="3074496" cy="1938992"/>
          </a:xfrm>
          <a:prstGeom prst="rect">
            <a:avLst/>
          </a:prstGeom>
          <a:noFill/>
        </p:spPr>
        <p:txBody>
          <a:bodyPr wrap="none" rtlCol="0">
            <a:spAutoFit/>
          </a:bodyPr>
          <a:lstStyle/>
          <a:p>
            <a:pPr marL="342900" indent="-342900">
              <a:buAutoNum type="arabicPeriod"/>
            </a:pPr>
            <a:r>
              <a:rPr lang="ru-RU" sz="2400" dirty="0" smtClean="0">
                <a:solidFill>
                  <a:srgbClr val="002060"/>
                </a:solidFill>
                <a:latin typeface="Times New Roman" pitchFamily="18" charset="0"/>
                <a:cs typeface="Times New Roman" pitchFamily="18" charset="0"/>
              </a:rPr>
              <a:t>Мамина работа</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buAutoNum type="arabicPeriod"/>
            </a:pPr>
            <a:r>
              <a:rPr lang="ru-RU" sz="2400" dirty="0" smtClean="0">
                <a:solidFill>
                  <a:srgbClr val="002060"/>
                </a:solidFill>
                <a:latin typeface="Times New Roman" pitchFamily="18" charset="0"/>
                <a:cs typeface="Times New Roman" pitchFamily="18" charset="0"/>
              </a:rPr>
              <a:t>Торопливый ножик</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buAutoNum type="arabicPeriod"/>
            </a:pPr>
            <a:r>
              <a:rPr lang="ru-RU" sz="2400" dirty="0" smtClean="0">
                <a:solidFill>
                  <a:srgbClr val="002060"/>
                </a:solidFill>
                <a:latin typeface="Times New Roman" pitchFamily="18" charset="0"/>
                <a:cs typeface="Times New Roman" pitchFamily="18" charset="0"/>
              </a:rPr>
              <a:t>Знакомые следы</a:t>
            </a:r>
            <a:endParaRPr lang="ru-RU" sz="2400" dirty="0">
              <a:solidFill>
                <a:srgbClr val="002060"/>
              </a:solidFill>
              <a:latin typeface="Times New Roman" pitchFamily="18" charset="0"/>
              <a:cs typeface="Times New Roman" pitchFamily="18" charset="0"/>
            </a:endParaRPr>
          </a:p>
        </p:txBody>
      </p:sp>
      <p:grpSp>
        <p:nvGrpSpPr>
          <p:cNvPr id="6" name="Группа 5"/>
          <p:cNvGrpSpPr/>
          <p:nvPr/>
        </p:nvGrpSpPr>
        <p:grpSpPr>
          <a:xfrm>
            <a:off x="4139952" y="3356992"/>
            <a:ext cx="4674096" cy="1495426"/>
            <a:chOff x="4139952" y="3356992"/>
            <a:chExt cx="4674096" cy="1495426"/>
          </a:xfrm>
        </p:grpSpPr>
        <p:pic>
          <p:nvPicPr>
            <p:cNvPr id="43010" name="Picture 2" descr="http://www.e-reading.mobi/illustrations/1027/1027050-pic_4.jpg"/>
            <p:cNvPicPr>
              <a:picLocks noChangeAspect="1" noChangeArrowheads="1"/>
            </p:cNvPicPr>
            <p:nvPr/>
          </p:nvPicPr>
          <p:blipFill>
            <a:blip r:embed="rId2" cstate="print"/>
            <a:srcRect/>
            <a:stretch>
              <a:fillRect/>
            </a:stretch>
          </p:blipFill>
          <p:spPr bwMode="auto">
            <a:xfrm>
              <a:off x="5004048" y="3356992"/>
              <a:ext cx="3810000" cy="1495426"/>
            </a:xfrm>
            <a:prstGeom prst="rect">
              <a:avLst/>
            </a:prstGeom>
            <a:noFill/>
          </p:spPr>
        </p:pic>
        <p:sp>
          <p:nvSpPr>
            <p:cNvPr id="5" name="Стрелка вправо 4"/>
            <p:cNvSpPr/>
            <p:nvPr/>
          </p:nvSpPr>
          <p:spPr>
            <a:xfrm rot="10800000">
              <a:off x="4139952" y="4005064"/>
              <a:ext cx="720080" cy="30393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196752"/>
            <a:ext cx="5760640" cy="954107"/>
          </a:xfrm>
          <a:prstGeom prst="rect">
            <a:avLst/>
          </a:prstGeom>
          <a:noFill/>
        </p:spPr>
        <p:txBody>
          <a:bodyPr wrap="square" rtlCol="0">
            <a:spAutoFit/>
          </a:bodyPr>
          <a:lstStyle/>
          <a:p>
            <a:pPr algn="ctr"/>
            <a:r>
              <a:rPr lang="ru-RU" sz="2800" b="1" dirty="0" smtClean="0">
                <a:solidFill>
                  <a:srgbClr val="002060"/>
                </a:solidFill>
                <a:latin typeface="Times New Roman" pitchFamily="18" charset="0"/>
                <a:cs typeface="Times New Roman" pitchFamily="18" charset="0"/>
              </a:rPr>
              <a:t>Что было у Семы для змея в </a:t>
            </a:r>
          </a:p>
          <a:p>
            <a:pPr algn="ctr"/>
            <a:r>
              <a:rPr lang="ru-RU" sz="2800" b="1" dirty="0" smtClean="0">
                <a:solidFill>
                  <a:srgbClr val="002060"/>
                </a:solidFill>
                <a:latin typeface="Times New Roman" pitchFamily="18" charset="0"/>
                <a:cs typeface="Times New Roman" pitchFamily="18" charset="0"/>
              </a:rPr>
              <a:t>рассказе «Бумажный змей»?</a:t>
            </a:r>
            <a:endParaRPr lang="ru-RU" sz="2800" b="1" dirty="0">
              <a:solidFill>
                <a:srgbClr val="002060"/>
              </a:solidFill>
              <a:latin typeface="Times New Roman" pitchFamily="18" charset="0"/>
              <a:cs typeface="Times New Roman" pitchFamily="18" charset="0"/>
            </a:endParaRPr>
          </a:p>
        </p:txBody>
      </p:sp>
      <p:sp>
        <p:nvSpPr>
          <p:cNvPr id="3" name="TextBox 2"/>
          <p:cNvSpPr txBox="1"/>
          <p:nvPr/>
        </p:nvSpPr>
        <p:spPr>
          <a:xfrm>
            <a:off x="827584" y="2708920"/>
            <a:ext cx="2221506" cy="1938992"/>
          </a:xfrm>
          <a:prstGeom prst="rect">
            <a:avLst/>
          </a:prstGeom>
          <a:noFill/>
        </p:spPr>
        <p:txBody>
          <a:bodyPr wrap="none" rtlCol="0">
            <a:spAutoFit/>
          </a:bodyPr>
          <a:lstStyle/>
          <a:p>
            <a:pPr marL="342900" indent="-342900">
              <a:buAutoNum type="arabicPeriod"/>
            </a:pPr>
            <a:r>
              <a:rPr lang="ru-RU" sz="2400" dirty="0" smtClean="0">
                <a:solidFill>
                  <a:srgbClr val="002060"/>
                </a:solidFill>
                <a:latin typeface="Times New Roman" pitchFamily="18" charset="0"/>
                <a:cs typeface="Times New Roman" pitchFamily="18" charset="0"/>
              </a:rPr>
              <a:t>Лист бумаги</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buAutoNum type="arabicPeriod"/>
            </a:pPr>
            <a:r>
              <a:rPr lang="ru-RU" sz="2400" dirty="0" smtClean="0">
                <a:solidFill>
                  <a:srgbClr val="002060"/>
                </a:solidFill>
                <a:latin typeface="Times New Roman" pitchFamily="18" charset="0"/>
                <a:cs typeface="Times New Roman" pitchFamily="18" charset="0"/>
              </a:rPr>
              <a:t>Моток ниток</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buAutoNum type="arabicPeriod"/>
            </a:pPr>
            <a:r>
              <a:rPr lang="ru-RU" sz="2400" dirty="0" smtClean="0">
                <a:solidFill>
                  <a:srgbClr val="002060"/>
                </a:solidFill>
                <a:latin typeface="Times New Roman" pitchFamily="18" charset="0"/>
                <a:cs typeface="Times New Roman" pitchFamily="18" charset="0"/>
              </a:rPr>
              <a:t>Дранки</a:t>
            </a:r>
            <a:endParaRPr lang="ru-RU" sz="2400" dirty="0">
              <a:solidFill>
                <a:srgbClr val="002060"/>
              </a:solidFill>
              <a:latin typeface="Times New Roman" pitchFamily="18" charset="0"/>
              <a:cs typeface="Times New Roman" pitchFamily="18" charset="0"/>
            </a:endParaRPr>
          </a:p>
        </p:txBody>
      </p:sp>
      <p:pic>
        <p:nvPicPr>
          <p:cNvPr id="50178" name="Picture 2" descr="http://pda.fedpress.ru/sites/fedpress/files/sergeeva34/news/krasnyy_klubok.jpg"/>
          <p:cNvPicPr>
            <a:picLocks noChangeAspect="1" noChangeArrowheads="1"/>
          </p:cNvPicPr>
          <p:nvPr/>
        </p:nvPicPr>
        <p:blipFill>
          <a:blip r:embed="rId2" cstate="print"/>
          <a:srcRect/>
          <a:stretch>
            <a:fillRect/>
          </a:stretch>
        </p:blipFill>
        <p:spPr bwMode="auto">
          <a:xfrm>
            <a:off x="3995936" y="2420888"/>
            <a:ext cx="4762500" cy="2857500"/>
          </a:xfrm>
          <a:prstGeom prst="rect">
            <a:avLst/>
          </a:prstGeom>
          <a:noFill/>
        </p:spPr>
      </p:pic>
      <p:sp>
        <p:nvSpPr>
          <p:cNvPr id="5" name="Стрелка влево 4"/>
          <p:cNvSpPr/>
          <p:nvPr/>
        </p:nvSpPr>
        <p:spPr>
          <a:xfrm>
            <a:off x="3203848" y="3573016"/>
            <a:ext cx="648072" cy="36004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fade">
                                      <p:cBhvr>
                                        <p:cTn id="10"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1700808"/>
            <a:ext cx="4464496" cy="1754326"/>
          </a:xfrm>
          <a:prstGeom prst="rect">
            <a:avLst/>
          </a:prstGeom>
        </p:spPr>
        <p:txBody>
          <a:bodyPr wrap="square">
            <a:spAutoFit/>
          </a:bodyPr>
          <a:lstStyle/>
          <a:p>
            <a:pPr algn="just"/>
            <a:r>
              <a:rPr lang="ru-RU" dirty="0" smtClean="0">
                <a:solidFill>
                  <a:srgbClr val="002060"/>
                </a:solidFill>
                <a:latin typeface="Times New Roman" pitchFamily="18" charset="0"/>
                <a:cs typeface="Times New Roman" pitchFamily="18" charset="0"/>
              </a:rPr>
              <a:t>В годы Великой Отечественной войны Пермяк находился в Свердловске.  Там он подружился с известным писателем Павлом Бажовым. П.П. Бажов, возглавлявший свердловскую организацию</a:t>
            </a:r>
            <a:endParaRPr lang="ru-RU" dirty="0" smtClean="0"/>
          </a:p>
          <a:p>
            <a:pPr algn="just"/>
            <a:endParaRPr lang="ru-RU" dirty="0" smtClean="0">
              <a:solidFill>
                <a:srgbClr val="002060"/>
              </a:solidFill>
              <a:latin typeface="Times New Roman" pitchFamily="18" charset="0"/>
              <a:cs typeface="Times New Roman" pitchFamily="18" charset="0"/>
            </a:endParaRPr>
          </a:p>
        </p:txBody>
      </p:sp>
      <p:sp>
        <p:nvSpPr>
          <p:cNvPr id="5" name="Прямоугольник 4"/>
          <p:cNvSpPr/>
          <p:nvPr/>
        </p:nvSpPr>
        <p:spPr>
          <a:xfrm>
            <a:off x="2195736" y="908720"/>
            <a:ext cx="6624736" cy="923330"/>
          </a:xfrm>
          <a:prstGeom prst="rect">
            <a:avLst/>
          </a:prstGeom>
        </p:spPr>
        <p:txBody>
          <a:bodyPr wrap="square">
            <a:spAutoFit/>
          </a:bodyPr>
          <a:lstStyle/>
          <a:p>
            <a:pPr algn="just"/>
            <a:r>
              <a:rPr lang="ru-RU" dirty="0" smtClean="0">
                <a:solidFill>
                  <a:srgbClr val="002060"/>
                </a:solidFill>
                <a:latin typeface="Times New Roman" pitchFamily="18" charset="0"/>
                <a:cs typeface="Times New Roman" pitchFamily="18" charset="0"/>
              </a:rPr>
              <a:t>В 1930 году Евгений Пермяк окончил педагогический факультет Пермского университета. Вскоре уехал в Москву и стал писателем.</a:t>
            </a:r>
          </a:p>
        </p:txBody>
      </p:sp>
      <p:pic>
        <p:nvPicPr>
          <p:cNvPr id="6" name="Picture 2" descr="http://images.mreadz.net/304/303763/1.jpeg"/>
          <p:cNvPicPr>
            <a:picLocks noChangeAspect="1" noChangeArrowheads="1"/>
          </p:cNvPicPr>
          <p:nvPr/>
        </p:nvPicPr>
        <p:blipFill>
          <a:blip r:embed="rId2" cstate="print"/>
          <a:srcRect r="4000"/>
          <a:stretch>
            <a:fillRect/>
          </a:stretch>
        </p:blipFill>
        <p:spPr bwMode="auto">
          <a:xfrm>
            <a:off x="251520" y="1052736"/>
            <a:ext cx="1872208" cy="2785043"/>
          </a:xfrm>
          <a:prstGeom prst="rect">
            <a:avLst/>
          </a:prstGeom>
          <a:noFill/>
        </p:spPr>
      </p:pic>
      <p:pic>
        <p:nvPicPr>
          <p:cNvPr id="3074" name="Picture 2" descr="http://www.hobbitaniya.runm.hobbitaniya.ru/permyk/img/permyk.jpg"/>
          <p:cNvPicPr>
            <a:picLocks noChangeAspect="1" noChangeArrowheads="1"/>
          </p:cNvPicPr>
          <p:nvPr/>
        </p:nvPicPr>
        <p:blipFill>
          <a:blip r:embed="rId3" cstate="print"/>
          <a:srcRect/>
          <a:stretch>
            <a:fillRect/>
          </a:stretch>
        </p:blipFill>
        <p:spPr bwMode="auto">
          <a:xfrm>
            <a:off x="6732240" y="1844824"/>
            <a:ext cx="2123728" cy="3510050"/>
          </a:xfrm>
          <a:prstGeom prst="rect">
            <a:avLst/>
          </a:prstGeom>
          <a:noFill/>
        </p:spPr>
      </p:pic>
      <p:sp>
        <p:nvSpPr>
          <p:cNvPr id="8" name="Прямоугольник 7"/>
          <p:cNvSpPr/>
          <p:nvPr/>
        </p:nvSpPr>
        <p:spPr>
          <a:xfrm>
            <a:off x="2195736" y="3068960"/>
            <a:ext cx="4211960" cy="923330"/>
          </a:xfrm>
          <a:prstGeom prst="rect">
            <a:avLst/>
          </a:prstGeom>
        </p:spPr>
        <p:txBody>
          <a:bodyPr wrap="square">
            <a:spAutoFit/>
          </a:bodyPr>
          <a:lstStyle/>
          <a:p>
            <a:pPr algn="just"/>
            <a:r>
              <a:rPr lang="ru-RU" dirty="0" smtClean="0">
                <a:solidFill>
                  <a:srgbClr val="002060"/>
                </a:solidFill>
                <a:latin typeface="Times New Roman" pitchFamily="18" charset="0"/>
                <a:cs typeface="Times New Roman" pitchFamily="18" charset="0"/>
              </a:rPr>
              <a:t>писателей, часто приглашал к себе в гости Евгения Андреевича. Вскоре их беседы о писательском ремесле</a:t>
            </a:r>
            <a:endParaRPr lang="ru-RU" dirty="0">
              <a:latin typeface="Times New Roman" pitchFamily="18" charset="0"/>
              <a:cs typeface="Times New Roman" pitchFamily="18" charset="0"/>
            </a:endParaRPr>
          </a:p>
        </p:txBody>
      </p:sp>
      <p:sp>
        <p:nvSpPr>
          <p:cNvPr id="9" name="Прямоугольник 8"/>
          <p:cNvSpPr/>
          <p:nvPr/>
        </p:nvSpPr>
        <p:spPr>
          <a:xfrm>
            <a:off x="0" y="3933056"/>
            <a:ext cx="6732240" cy="1477328"/>
          </a:xfrm>
          <a:prstGeom prst="rect">
            <a:avLst/>
          </a:prstGeom>
        </p:spPr>
        <p:txBody>
          <a:bodyPr wrap="square">
            <a:spAutoFit/>
          </a:bodyPr>
          <a:lstStyle/>
          <a:p>
            <a:pPr algn="just"/>
            <a:r>
              <a:rPr lang="ru-RU" dirty="0" smtClean="0">
                <a:solidFill>
                  <a:srgbClr val="002060"/>
                </a:solidFill>
                <a:latin typeface="Times New Roman" pitchFamily="18" charset="0"/>
                <a:cs typeface="Times New Roman" pitchFamily="18" charset="0"/>
              </a:rPr>
              <a:t>переросли в дружеские отношения.</a:t>
            </a:r>
            <a:r>
              <a:rPr lang="ru-RU" dirty="0" smtClean="0">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И хотя основная литературная жизнь писателя прошла далеко от Урала, но «уральский характер» писателя больше всего проявился в его книгах и он был вправе сказать: «Никто и никогда не уходил и не уйдёт от своего края, как бы далеко он ни оказался от него». И действительно, во всех</a:t>
            </a:r>
            <a:endParaRPr lang="ru-RU" sz="2000" dirty="0">
              <a:solidFill>
                <a:srgbClr val="002060"/>
              </a:solidFill>
              <a:latin typeface="Times New Roman" pitchFamily="18" charset="0"/>
              <a:cs typeface="Times New Roman" pitchFamily="18" charset="0"/>
            </a:endParaRPr>
          </a:p>
        </p:txBody>
      </p:sp>
      <p:sp>
        <p:nvSpPr>
          <p:cNvPr id="11" name="Прямоугольник 10"/>
          <p:cNvSpPr/>
          <p:nvPr/>
        </p:nvSpPr>
        <p:spPr>
          <a:xfrm>
            <a:off x="0" y="5373216"/>
            <a:ext cx="7812360" cy="1477328"/>
          </a:xfrm>
          <a:prstGeom prst="rect">
            <a:avLst/>
          </a:prstGeom>
        </p:spPr>
        <p:txBody>
          <a:bodyPr wrap="square">
            <a:spAutoFit/>
          </a:bodyPr>
          <a:lstStyle/>
          <a:p>
            <a:pPr algn="just"/>
            <a:r>
              <a:rPr lang="ru-RU" dirty="0" smtClean="0">
                <a:solidFill>
                  <a:srgbClr val="002060"/>
                </a:solidFill>
                <a:latin typeface="Times New Roman" pitchFamily="18" charset="0"/>
                <a:cs typeface="Times New Roman" pitchFamily="18" charset="0"/>
              </a:rPr>
              <a:t>книгах Евгения Пермяка присутствует если не сам Урал с его сказочными сокровищами, то люди «уральского характера»: трудолюбивые, на все руки мастера, гордящиеся своим умением. Сам Евгений Андреевич был таким: любил и умел работать топором, лопатой, умел мастерить всякие хитрые приспособления — самоделки, облегчающие хозяйство.</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268760"/>
            <a:ext cx="4769511" cy="523220"/>
          </a:xfrm>
          <a:prstGeom prst="rect">
            <a:avLst/>
          </a:prstGeom>
          <a:noFill/>
        </p:spPr>
        <p:txBody>
          <a:bodyPr wrap="none" rtlCol="0">
            <a:spAutoFit/>
          </a:bodyPr>
          <a:lstStyle/>
          <a:p>
            <a:r>
              <a:rPr lang="ru-RU" sz="2800" b="1" dirty="0" smtClean="0">
                <a:solidFill>
                  <a:srgbClr val="002060"/>
                </a:solidFill>
                <a:latin typeface="Times New Roman" pitchFamily="18" charset="0"/>
                <a:cs typeface="Times New Roman" pitchFamily="18" charset="0"/>
              </a:rPr>
              <a:t>Какую рыбку поймал Юра?</a:t>
            </a:r>
            <a:endParaRPr lang="ru-RU" sz="2800" b="1" dirty="0">
              <a:solidFill>
                <a:srgbClr val="002060"/>
              </a:solidFill>
              <a:latin typeface="Times New Roman" pitchFamily="18" charset="0"/>
              <a:cs typeface="Times New Roman" pitchFamily="18" charset="0"/>
            </a:endParaRPr>
          </a:p>
        </p:txBody>
      </p:sp>
      <p:sp>
        <p:nvSpPr>
          <p:cNvPr id="3" name="TextBox 2"/>
          <p:cNvSpPr txBox="1"/>
          <p:nvPr/>
        </p:nvSpPr>
        <p:spPr>
          <a:xfrm>
            <a:off x="1331640" y="2492896"/>
            <a:ext cx="1428981" cy="1938992"/>
          </a:xfrm>
          <a:prstGeom prst="rect">
            <a:avLst/>
          </a:prstGeom>
          <a:noFill/>
        </p:spPr>
        <p:txBody>
          <a:bodyPr wrap="none" rtlCol="0">
            <a:spAutoFit/>
          </a:bodyPr>
          <a:lstStyle/>
          <a:p>
            <a:pPr marL="342900" indent="-342900">
              <a:buAutoNum type="arabicPeriod"/>
            </a:pPr>
            <a:r>
              <a:rPr lang="ru-RU" sz="2400" dirty="0" smtClean="0">
                <a:solidFill>
                  <a:srgbClr val="002060"/>
                </a:solidFill>
                <a:latin typeface="Times New Roman" pitchFamily="18" charset="0"/>
                <a:cs typeface="Times New Roman" pitchFamily="18" charset="0"/>
              </a:rPr>
              <a:t>Карася</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buAutoNum type="arabicPeriod"/>
            </a:pPr>
            <a:r>
              <a:rPr lang="ru-RU" sz="2400" dirty="0" smtClean="0">
                <a:solidFill>
                  <a:srgbClr val="002060"/>
                </a:solidFill>
                <a:latin typeface="Times New Roman" pitchFamily="18" charset="0"/>
                <a:cs typeface="Times New Roman" pitchFamily="18" charset="0"/>
              </a:rPr>
              <a:t>Ерша</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buAutoNum type="arabicPeriod"/>
            </a:pPr>
            <a:r>
              <a:rPr lang="ru-RU" sz="2400" dirty="0" smtClean="0">
                <a:solidFill>
                  <a:srgbClr val="002060"/>
                </a:solidFill>
                <a:latin typeface="Times New Roman" pitchFamily="18" charset="0"/>
                <a:cs typeface="Times New Roman" pitchFamily="18" charset="0"/>
              </a:rPr>
              <a:t>Щуку</a:t>
            </a:r>
          </a:p>
        </p:txBody>
      </p:sp>
      <p:sp>
        <p:nvSpPr>
          <p:cNvPr id="45058" name="AutoShape 2" descr="http://ru.stockfresh.com/thumbs/perysty/3243538_%D1%81%D1%82%D0%BE%D1%80%D0%BE%D0%BD%D1%8B-cartoon-%D1%8D%D1%81%D0%BA%D0%B8%D0%B7-%D1%80%D1%8B%D0%B1%D1%8B-%D0%BC%D0%BE%D1%80%D0%B5%D0%BC-%D0%BE%D0%BA%D0%B5%D0%B0%D0%BD%D0%B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0" name="AutoShape 4" descr="http://ru.stockfresh.com/thumbs/perysty/3243538_%D1%81%D1%82%D0%BE%D1%80%D0%BE%D0%BD%D1%8B-cartoon-%D1%8D%D1%81%D0%BA%D0%B8%D0%B7-%D1%80%D1%8B%D0%B1%D1%8B-%D0%BC%D0%BE%D1%80%D0%B5%D0%BC-%D0%BE%D0%BA%D0%B5%D0%B0%D0%BD%D0%B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2" name="AutoShape 6" descr="http://ru.stockfresh.com/thumbs/perysty/3243538_%D1%81%D1%82%D0%BE%D1%80%D0%BE%D0%BD%D1%8B-cartoon-%D1%8D%D1%81%D0%BA%D0%B8%D0%B7-%D1%80%D1%8B%D0%B1%D1%8B-%D0%BC%D0%BE%D1%80%D0%B5%D0%BC-%D0%BE%D0%BA%D0%B5%D0%B0%D0%BD%D0%B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4" name="AutoShape 8" descr="http://ru.stockfresh.com/thumbs/perysty/3243538_%D1%81%D1%82%D0%BE%D1%80%D0%BE%D0%BD%D1%8B-cartoon-%D1%8D%D1%81%D0%BA%D0%B8%D0%B7-%D1%80%D1%8B%D0%B1%D1%8B-%D0%BC%D0%BE%D1%80%D0%B5%D0%BC-%D0%BE%D0%BA%D0%B5%D0%B0%D0%BD%D0%B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5066" name="Picture 10" descr="http://user.avoka.do/files/P_S637x320q80/Wnone/ui-53a7fe8065ea26.36113379.png"/>
          <p:cNvPicPr>
            <a:picLocks noChangeAspect="1" noChangeArrowheads="1"/>
          </p:cNvPicPr>
          <p:nvPr/>
        </p:nvPicPr>
        <p:blipFill>
          <a:blip r:embed="rId2" cstate="print"/>
          <a:srcRect/>
          <a:stretch>
            <a:fillRect/>
          </a:stretch>
        </p:blipFill>
        <p:spPr bwMode="auto">
          <a:xfrm>
            <a:off x="3995936" y="2420888"/>
            <a:ext cx="4586908" cy="2304256"/>
          </a:xfrm>
          <a:prstGeom prst="rect">
            <a:avLst/>
          </a:prstGeom>
          <a:noFill/>
        </p:spPr>
      </p:pic>
      <p:sp>
        <p:nvSpPr>
          <p:cNvPr id="9" name="Стрелка влево 8"/>
          <p:cNvSpPr/>
          <p:nvPr/>
        </p:nvSpPr>
        <p:spPr>
          <a:xfrm>
            <a:off x="3059832" y="3284984"/>
            <a:ext cx="720080" cy="36004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fade">
                                      <p:cBhvr>
                                        <p:cTn id="7" dur="2000"/>
                                        <p:tgtEl>
                                          <p:spTgt spid="450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124744"/>
            <a:ext cx="7776864" cy="954107"/>
          </a:xfrm>
          <a:prstGeom prst="rect">
            <a:avLst/>
          </a:prstGeom>
        </p:spPr>
        <p:txBody>
          <a:bodyPr wrap="square">
            <a:spAutoFit/>
          </a:bodyPr>
          <a:lstStyle/>
          <a:p>
            <a:pPr algn="ctr"/>
            <a:r>
              <a:rPr lang="ru-RU" sz="2800" b="1" dirty="0" smtClean="0">
                <a:solidFill>
                  <a:srgbClr val="002060"/>
                </a:solidFill>
                <a:latin typeface="Times New Roman" pitchFamily="18" charset="0"/>
                <a:cs typeface="Times New Roman" pitchFamily="18" charset="0"/>
              </a:rPr>
              <a:t>Что предложила мама Мише в рассказе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Как Миша маму хотел перехитрить»?</a:t>
            </a:r>
            <a:endParaRPr lang="ru-RU" sz="28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467544" y="2564904"/>
            <a:ext cx="5832648" cy="2677656"/>
          </a:xfrm>
          <a:prstGeom prst="rect">
            <a:avLst/>
          </a:prstGeom>
        </p:spPr>
        <p:txBody>
          <a:bodyPr wrap="square">
            <a:spAutoFit/>
          </a:bodyPr>
          <a:lstStyle/>
          <a:p>
            <a:r>
              <a:rPr lang="ru-RU" sz="2400" dirty="0" smtClean="0">
                <a:solidFill>
                  <a:srgbClr val="002060"/>
                </a:solidFill>
                <a:latin typeface="Times New Roman" pitchFamily="18" charset="0"/>
                <a:cs typeface="Times New Roman" pitchFamily="18" charset="0"/>
              </a:rPr>
              <a:t> 1. Починить игрушки </a:t>
            </a:r>
          </a:p>
          <a:p>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 2. Выбросить поломанные игрушки</a:t>
            </a:r>
          </a:p>
          <a:p>
            <a:r>
              <a:rPr lang="ru-RU" sz="2400" dirty="0" smtClean="0">
                <a:solidFill>
                  <a:srgbClr val="002060"/>
                </a:solidFill>
                <a:latin typeface="Times New Roman" pitchFamily="18" charset="0"/>
                <a:cs typeface="Times New Roman" pitchFamily="18" charset="0"/>
              </a:rPr>
              <a:t>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3. Посидеть и подождать </a:t>
            </a:r>
          </a:p>
          <a:p>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 4. Почитать книгу </a:t>
            </a:r>
            <a:endParaRPr lang="ru-RU" sz="2400" dirty="0">
              <a:solidFill>
                <a:srgbClr val="002060"/>
              </a:solidFill>
              <a:latin typeface="Times New Roman" pitchFamily="18" charset="0"/>
              <a:cs typeface="Times New Roman" pitchFamily="18" charset="0"/>
            </a:endParaRPr>
          </a:p>
        </p:txBody>
      </p:sp>
      <p:sp>
        <p:nvSpPr>
          <p:cNvPr id="4" name="Стрелка влево 3"/>
          <p:cNvSpPr/>
          <p:nvPr/>
        </p:nvSpPr>
        <p:spPr>
          <a:xfrm>
            <a:off x="4499992" y="4149080"/>
            <a:ext cx="648072" cy="36004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7106" name="Picture 2" descr="http://artgallery.krasno.ru/IMAGES/Grafics/Afanasieva%20M/Big/01.jpg"/>
          <p:cNvPicPr>
            <a:picLocks noChangeAspect="1" noChangeArrowheads="1"/>
          </p:cNvPicPr>
          <p:nvPr/>
        </p:nvPicPr>
        <p:blipFill>
          <a:blip r:embed="rId2" cstate="print"/>
          <a:srcRect/>
          <a:stretch>
            <a:fillRect/>
          </a:stretch>
        </p:blipFill>
        <p:spPr bwMode="auto">
          <a:xfrm>
            <a:off x="5724128" y="2348880"/>
            <a:ext cx="2570686" cy="30243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animEffect transition="in" filter="fade">
                                      <p:cBhvr>
                                        <p:cTn id="10"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124744"/>
            <a:ext cx="8460432" cy="1384995"/>
          </a:xfrm>
          <a:prstGeom prst="rect">
            <a:avLst/>
          </a:prstGeom>
        </p:spPr>
        <p:txBody>
          <a:bodyPr wrap="square">
            <a:spAutoFit/>
          </a:bodyPr>
          <a:lstStyle/>
          <a:p>
            <a:pPr algn="ctr"/>
            <a:r>
              <a:rPr lang="ru-RU" sz="2800" b="1" dirty="0" smtClean="0">
                <a:solidFill>
                  <a:srgbClr val="002060"/>
                </a:solidFill>
                <a:latin typeface="Times New Roman" pitchFamily="18" charset="0"/>
                <a:cs typeface="Times New Roman" pitchFamily="18" charset="0"/>
              </a:rPr>
              <a:t>В одном из рассказов Пермяка девочка Таня посадила ягодный куст в палисаднике. Ей помогала бабушка. Какую ягоду вырастила Таня?</a:t>
            </a:r>
            <a:endParaRPr lang="ru-RU" sz="28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1043608" y="2924944"/>
            <a:ext cx="4572000" cy="3046988"/>
          </a:xfrm>
          <a:prstGeom prst="rect">
            <a:avLst/>
          </a:prstGeom>
        </p:spPr>
        <p:txBody>
          <a:bodyPr>
            <a:spAutoFit/>
          </a:bodyPr>
          <a:lstStyle/>
          <a:p>
            <a:r>
              <a:rPr lang="ru-RU" sz="2400" dirty="0" smtClean="0">
                <a:solidFill>
                  <a:srgbClr val="002060"/>
                </a:solidFill>
                <a:latin typeface="Times New Roman" pitchFamily="18" charset="0"/>
                <a:cs typeface="Times New Roman" pitchFamily="18" charset="0"/>
              </a:rPr>
              <a:t>1. Крыжовник</a:t>
            </a:r>
          </a:p>
          <a:p>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2. Малина</a:t>
            </a:r>
          </a:p>
          <a:p>
            <a:endParaRPr lang="ru-RU" sz="2400" dirty="0" smtClean="0">
              <a:solidFill>
                <a:srgbClr val="002060"/>
              </a:solidFill>
              <a:latin typeface="Times New Roman" pitchFamily="18" charset="0"/>
              <a:cs typeface="Times New Roman" pitchFamily="18" charset="0"/>
            </a:endParaRPr>
          </a:p>
          <a:p>
            <a:r>
              <a:rPr lang="ru-RU" sz="2400" dirty="0" smtClean="0">
                <a:solidFill>
                  <a:srgbClr val="002060"/>
                </a:solidFill>
                <a:latin typeface="Times New Roman" pitchFamily="18" charset="0"/>
                <a:cs typeface="Times New Roman" pitchFamily="18" charset="0"/>
              </a:rPr>
              <a:t>3. Смородина</a:t>
            </a:r>
            <a:endParaRPr lang="ru-RU" sz="2400" dirty="0" smtClean="0">
              <a:solidFill>
                <a:srgbClr val="002060"/>
              </a:solidFill>
            </a:endParaRPr>
          </a:p>
          <a:p>
            <a:endParaRPr lang="ru-RU" sz="2400" dirty="0" smtClean="0">
              <a:solidFill>
                <a:srgbClr val="C00000"/>
              </a:solidFill>
              <a:latin typeface="Times New Roman" pitchFamily="18" charset="0"/>
              <a:cs typeface="Times New Roman" pitchFamily="18" charset="0"/>
            </a:endParaRPr>
          </a:p>
          <a:p>
            <a:r>
              <a:rPr lang="ru-RU" sz="2400" dirty="0" smtClean="0">
                <a:solidFill>
                  <a:srgbClr val="C00000"/>
                </a:solidFill>
                <a:latin typeface="Times New Roman" pitchFamily="18" charset="0"/>
                <a:cs typeface="Times New Roman" pitchFamily="18" charset="0"/>
              </a:rPr>
              <a:t/>
            </a:r>
            <a:br>
              <a:rPr lang="ru-RU" sz="2400" dirty="0" smtClean="0">
                <a:solidFill>
                  <a:srgbClr val="C00000"/>
                </a:solidFill>
                <a:latin typeface="Times New Roman" pitchFamily="18" charset="0"/>
                <a:cs typeface="Times New Roman" pitchFamily="18" charset="0"/>
              </a:rPr>
            </a:br>
            <a:endParaRPr lang="ru-RU" sz="2400" dirty="0">
              <a:solidFill>
                <a:srgbClr val="C00000"/>
              </a:solidFill>
              <a:latin typeface="Times New Roman" pitchFamily="18" charset="0"/>
              <a:cs typeface="Times New Roman" pitchFamily="18" charset="0"/>
            </a:endParaRPr>
          </a:p>
        </p:txBody>
      </p:sp>
      <p:pic>
        <p:nvPicPr>
          <p:cNvPr id="7" name="Рисунок 6" descr="yagody-chernoy-smorodiny-dobrynya-68.jpg"/>
          <p:cNvPicPr>
            <a:picLocks noChangeAspect="1"/>
          </p:cNvPicPr>
          <p:nvPr/>
        </p:nvPicPr>
        <p:blipFill>
          <a:blip r:embed="rId2" cstate="print"/>
          <a:stretch>
            <a:fillRect/>
          </a:stretch>
        </p:blipFill>
        <p:spPr>
          <a:xfrm>
            <a:off x="3491880" y="2780928"/>
            <a:ext cx="4128459" cy="3096344"/>
          </a:xfrm>
          <a:prstGeom prst="rect">
            <a:avLst/>
          </a:prstGeom>
        </p:spPr>
      </p:pic>
      <p:sp>
        <p:nvSpPr>
          <p:cNvPr id="8" name="Стрелка влево 7"/>
          <p:cNvSpPr/>
          <p:nvPr/>
        </p:nvSpPr>
        <p:spPr>
          <a:xfrm>
            <a:off x="2987824" y="4509120"/>
            <a:ext cx="432048" cy="288032"/>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67544" y="1052736"/>
            <a:ext cx="8424936" cy="523220"/>
          </a:xfrm>
          <a:prstGeom prst="rect">
            <a:avLst/>
          </a:prstGeom>
        </p:spPr>
        <p:txBody>
          <a:bodyPr wrap="square">
            <a:spAutoFit/>
          </a:bodyPr>
          <a:lstStyle/>
          <a:p>
            <a:r>
              <a:rPr lang="ru-RU" sz="2800" b="1" dirty="0" smtClean="0">
                <a:solidFill>
                  <a:srgbClr val="002060"/>
                </a:solidFill>
                <a:latin typeface="Times New Roman" pitchFamily="18" charset="0"/>
                <a:cs typeface="Times New Roman" pitchFamily="18" charset="0"/>
              </a:rPr>
              <a:t>Расположить рисунки в хронологическом порядке</a:t>
            </a:r>
            <a:endParaRPr lang="ru-RU" sz="2800" dirty="0">
              <a:solidFill>
                <a:srgbClr val="002060"/>
              </a:solidFill>
              <a:latin typeface="Times New Roman" pitchFamily="18" charset="0"/>
              <a:cs typeface="Times New Roman" pitchFamily="18" charset="0"/>
            </a:endParaRPr>
          </a:p>
        </p:txBody>
      </p:sp>
      <p:pic>
        <p:nvPicPr>
          <p:cNvPr id="38920" name="Picture 8" descr="hello_html_mc8535a6.jpg"/>
          <p:cNvPicPr>
            <a:picLocks noChangeAspect="1" noChangeArrowheads="1"/>
          </p:cNvPicPr>
          <p:nvPr/>
        </p:nvPicPr>
        <p:blipFill>
          <a:blip r:embed="rId2" cstate="print"/>
          <a:srcRect/>
          <a:stretch>
            <a:fillRect/>
          </a:stretch>
        </p:blipFill>
        <p:spPr bwMode="auto">
          <a:xfrm>
            <a:off x="4788024" y="3717032"/>
            <a:ext cx="2675220" cy="1728192"/>
          </a:xfrm>
          <a:prstGeom prst="rect">
            <a:avLst/>
          </a:prstGeom>
          <a:noFill/>
        </p:spPr>
      </p:pic>
      <p:pic>
        <p:nvPicPr>
          <p:cNvPr id="38922" name="Picture 10" descr="hello_html_3f68560f.jpg"/>
          <p:cNvPicPr>
            <a:picLocks noChangeAspect="1" noChangeArrowheads="1"/>
          </p:cNvPicPr>
          <p:nvPr/>
        </p:nvPicPr>
        <p:blipFill>
          <a:blip r:embed="rId3" cstate="print"/>
          <a:srcRect/>
          <a:stretch>
            <a:fillRect/>
          </a:stretch>
        </p:blipFill>
        <p:spPr bwMode="auto">
          <a:xfrm>
            <a:off x="7524328" y="1772816"/>
            <a:ext cx="1399546" cy="3672408"/>
          </a:xfrm>
          <a:prstGeom prst="rect">
            <a:avLst/>
          </a:prstGeom>
          <a:noFill/>
        </p:spPr>
      </p:pic>
      <p:pic>
        <p:nvPicPr>
          <p:cNvPr id="38924" name="Picture 12" descr="hello_html_m6efae0b5.jpg"/>
          <p:cNvPicPr>
            <a:picLocks noChangeAspect="1" noChangeArrowheads="1"/>
          </p:cNvPicPr>
          <p:nvPr/>
        </p:nvPicPr>
        <p:blipFill>
          <a:blip r:embed="rId4" cstate="print"/>
          <a:srcRect/>
          <a:stretch>
            <a:fillRect/>
          </a:stretch>
        </p:blipFill>
        <p:spPr bwMode="auto">
          <a:xfrm>
            <a:off x="2267744" y="1772816"/>
            <a:ext cx="2494659" cy="2664296"/>
          </a:xfrm>
          <a:prstGeom prst="rect">
            <a:avLst/>
          </a:prstGeom>
          <a:noFill/>
        </p:spPr>
      </p:pic>
      <p:pic>
        <p:nvPicPr>
          <p:cNvPr id="38926" name="Picture 14" descr="hello_html_4adb96cb.jpg"/>
          <p:cNvPicPr>
            <a:picLocks noChangeAspect="1" noChangeArrowheads="1"/>
          </p:cNvPicPr>
          <p:nvPr/>
        </p:nvPicPr>
        <p:blipFill>
          <a:blip r:embed="rId5" cstate="print"/>
          <a:srcRect/>
          <a:stretch>
            <a:fillRect/>
          </a:stretch>
        </p:blipFill>
        <p:spPr bwMode="auto">
          <a:xfrm>
            <a:off x="179512" y="2780928"/>
            <a:ext cx="2006247" cy="2664296"/>
          </a:xfrm>
          <a:prstGeom prst="rect">
            <a:avLst/>
          </a:prstGeom>
          <a:noFill/>
        </p:spPr>
      </p:pic>
      <p:sp>
        <p:nvSpPr>
          <p:cNvPr id="14" name="TextBox 13"/>
          <p:cNvSpPr txBox="1"/>
          <p:nvPr/>
        </p:nvSpPr>
        <p:spPr>
          <a:xfrm>
            <a:off x="179512" y="2348880"/>
            <a:ext cx="441146" cy="400110"/>
          </a:xfrm>
          <a:prstGeom prst="rect">
            <a:avLst/>
          </a:prstGeom>
          <a:noFill/>
        </p:spPr>
        <p:txBody>
          <a:bodyPr wrap="none" rtlCol="0">
            <a:spAutoFit/>
          </a:bodyPr>
          <a:lstStyle/>
          <a:p>
            <a:r>
              <a:rPr lang="ru-RU" sz="2000" b="1" dirty="0" smtClean="0">
                <a:solidFill>
                  <a:srgbClr val="002060"/>
                </a:solidFill>
                <a:latin typeface="Times New Roman" pitchFamily="18" charset="0"/>
                <a:cs typeface="Times New Roman" pitchFamily="18" charset="0"/>
              </a:rPr>
              <a:t>1. </a:t>
            </a:r>
            <a:endParaRPr lang="ru-RU" sz="2000" b="1" dirty="0">
              <a:solidFill>
                <a:srgbClr val="002060"/>
              </a:solidFill>
              <a:latin typeface="Times New Roman" pitchFamily="18" charset="0"/>
              <a:cs typeface="Times New Roman" pitchFamily="18" charset="0"/>
            </a:endParaRPr>
          </a:p>
        </p:txBody>
      </p:sp>
      <p:sp>
        <p:nvSpPr>
          <p:cNvPr id="16" name="TextBox 15"/>
          <p:cNvSpPr txBox="1"/>
          <p:nvPr/>
        </p:nvSpPr>
        <p:spPr>
          <a:xfrm>
            <a:off x="1907704" y="1700808"/>
            <a:ext cx="441146" cy="400110"/>
          </a:xfrm>
          <a:prstGeom prst="rect">
            <a:avLst/>
          </a:prstGeom>
          <a:noFill/>
        </p:spPr>
        <p:txBody>
          <a:bodyPr wrap="none" rtlCol="0">
            <a:spAutoFit/>
          </a:bodyPr>
          <a:lstStyle/>
          <a:p>
            <a:r>
              <a:rPr lang="ru-RU" sz="2000" b="1" dirty="0" smtClean="0">
                <a:solidFill>
                  <a:srgbClr val="002060"/>
                </a:solidFill>
                <a:latin typeface="Times New Roman" pitchFamily="18" charset="0"/>
                <a:cs typeface="Times New Roman" pitchFamily="18" charset="0"/>
              </a:rPr>
              <a:t>2. </a:t>
            </a:r>
            <a:endParaRPr lang="ru-RU" sz="2000" b="1" dirty="0">
              <a:solidFill>
                <a:srgbClr val="002060"/>
              </a:solidFill>
              <a:latin typeface="Times New Roman" pitchFamily="18" charset="0"/>
              <a:cs typeface="Times New Roman" pitchFamily="18" charset="0"/>
            </a:endParaRPr>
          </a:p>
        </p:txBody>
      </p:sp>
      <p:sp>
        <p:nvSpPr>
          <p:cNvPr id="17" name="TextBox 16"/>
          <p:cNvSpPr txBox="1"/>
          <p:nvPr/>
        </p:nvSpPr>
        <p:spPr>
          <a:xfrm>
            <a:off x="4932040" y="3284984"/>
            <a:ext cx="377026" cy="400110"/>
          </a:xfrm>
          <a:prstGeom prst="rect">
            <a:avLst/>
          </a:prstGeom>
          <a:noFill/>
        </p:spPr>
        <p:txBody>
          <a:bodyPr wrap="none" rtlCol="0">
            <a:spAutoFit/>
          </a:bodyPr>
          <a:lstStyle/>
          <a:p>
            <a:r>
              <a:rPr lang="ru-RU" sz="2000" b="1" dirty="0" smtClean="0">
                <a:solidFill>
                  <a:srgbClr val="002060"/>
                </a:solidFill>
                <a:latin typeface="Times New Roman" pitchFamily="18" charset="0"/>
                <a:cs typeface="Times New Roman" pitchFamily="18" charset="0"/>
              </a:rPr>
              <a:t>3.</a:t>
            </a:r>
            <a:endParaRPr lang="ru-RU" sz="2000" b="1" dirty="0">
              <a:solidFill>
                <a:srgbClr val="002060"/>
              </a:solidFill>
              <a:latin typeface="Times New Roman" pitchFamily="18" charset="0"/>
              <a:cs typeface="Times New Roman" pitchFamily="18" charset="0"/>
            </a:endParaRPr>
          </a:p>
        </p:txBody>
      </p:sp>
      <p:sp>
        <p:nvSpPr>
          <p:cNvPr id="18" name="TextBox 17"/>
          <p:cNvSpPr txBox="1"/>
          <p:nvPr/>
        </p:nvSpPr>
        <p:spPr>
          <a:xfrm>
            <a:off x="7164288" y="1772816"/>
            <a:ext cx="378630" cy="400110"/>
          </a:xfrm>
          <a:prstGeom prst="rect">
            <a:avLst/>
          </a:prstGeom>
          <a:noFill/>
        </p:spPr>
        <p:txBody>
          <a:bodyPr wrap="none" rtlCol="0">
            <a:spAutoFit/>
          </a:bodyPr>
          <a:lstStyle/>
          <a:p>
            <a:r>
              <a:rPr lang="ru-RU" sz="2000" b="1" dirty="0" smtClean="0">
                <a:solidFill>
                  <a:srgbClr val="002060"/>
                </a:solidFill>
                <a:latin typeface="Times New Roman" pitchFamily="18" charset="0"/>
                <a:cs typeface="Times New Roman" pitchFamily="18" charset="0"/>
              </a:rPr>
              <a:t>4.</a:t>
            </a:r>
            <a:endParaRPr lang="ru-RU" sz="2000" b="1" dirty="0">
              <a:solidFill>
                <a:srgbClr val="002060"/>
              </a:solidFill>
              <a:latin typeface="Times New Roman" pitchFamily="18" charset="0"/>
              <a:cs typeface="Times New Roman" pitchFamily="18" charset="0"/>
            </a:endParaRPr>
          </a:p>
        </p:txBody>
      </p:sp>
      <p:sp>
        <p:nvSpPr>
          <p:cNvPr id="20" name="TextBox 19"/>
          <p:cNvSpPr txBox="1"/>
          <p:nvPr/>
        </p:nvSpPr>
        <p:spPr>
          <a:xfrm>
            <a:off x="5508104" y="5949280"/>
            <a:ext cx="1723549" cy="584775"/>
          </a:xfrm>
          <a:prstGeom prst="rect">
            <a:avLst/>
          </a:prstGeom>
          <a:noFill/>
        </p:spPr>
        <p:txBody>
          <a:bodyPr wrap="none" rtlCol="0">
            <a:spAutoFit/>
          </a:bodyPr>
          <a:lstStyle/>
          <a:p>
            <a:r>
              <a:rPr lang="ru-RU" sz="3200" b="1" dirty="0" smtClean="0">
                <a:solidFill>
                  <a:srgbClr val="002060"/>
                </a:solidFill>
                <a:latin typeface="Times New Roman" pitchFamily="18" charset="0"/>
                <a:cs typeface="Times New Roman" pitchFamily="18" charset="0"/>
              </a:rPr>
              <a:t>4. 1. 3. 2.</a:t>
            </a:r>
            <a:endParaRPr lang="ru-RU" sz="3200" b="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124744"/>
            <a:ext cx="6858000" cy="1384995"/>
          </a:xfrm>
          <a:prstGeom prst="rect">
            <a:avLst/>
          </a:prstGeom>
        </p:spPr>
        <p:txBody>
          <a:bodyPr wrap="square">
            <a:spAutoFit/>
          </a:bodyPr>
          <a:lstStyle/>
          <a:p>
            <a:pPr algn="ctr"/>
            <a:r>
              <a:rPr lang="ru-RU" sz="2800" b="1" dirty="0" smtClean="0">
                <a:solidFill>
                  <a:srgbClr val="002060"/>
                </a:solidFill>
                <a:latin typeface="Times New Roman" pitchFamily="18" charset="0"/>
                <a:cs typeface="Times New Roman" pitchFamily="18" charset="0"/>
              </a:rPr>
              <a:t>Чьи следы вывели Никиту и его друзей из леса к сторожке лесника в рассказе «Знакомые следы»? </a:t>
            </a:r>
            <a:endParaRPr lang="ru-RU" sz="2800" b="1" dirty="0">
              <a:solidFill>
                <a:srgbClr val="002060"/>
              </a:solidFill>
              <a:latin typeface="Times New Roman" pitchFamily="18" charset="0"/>
              <a:cs typeface="Times New Roman" pitchFamily="18" charset="0"/>
            </a:endParaRPr>
          </a:p>
        </p:txBody>
      </p:sp>
      <p:sp>
        <p:nvSpPr>
          <p:cNvPr id="5" name="TextBox 4"/>
          <p:cNvSpPr txBox="1"/>
          <p:nvPr/>
        </p:nvSpPr>
        <p:spPr>
          <a:xfrm>
            <a:off x="1331640" y="2924944"/>
            <a:ext cx="1459054" cy="1938992"/>
          </a:xfrm>
          <a:prstGeom prst="rect">
            <a:avLst/>
          </a:prstGeom>
          <a:noFill/>
        </p:spPr>
        <p:txBody>
          <a:bodyPr wrap="none" rtlCol="0">
            <a:spAutoFit/>
          </a:bodyPr>
          <a:lstStyle/>
          <a:p>
            <a:pPr marL="342900" indent="-342900"/>
            <a:r>
              <a:rPr lang="ru-RU" sz="2400" dirty="0" smtClean="0">
                <a:solidFill>
                  <a:srgbClr val="002060"/>
                </a:solidFill>
                <a:latin typeface="Times New Roman" pitchFamily="18" charset="0"/>
                <a:cs typeface="Times New Roman" pitchFamily="18" charset="0"/>
              </a:rPr>
              <a:t>1. Зайца</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r>
              <a:rPr lang="ru-RU" sz="2400" dirty="0" smtClean="0">
                <a:solidFill>
                  <a:srgbClr val="002060"/>
                </a:solidFill>
                <a:latin typeface="Times New Roman" pitchFamily="18" charset="0"/>
                <a:cs typeface="Times New Roman" pitchFamily="18" charset="0"/>
              </a:rPr>
              <a:t>2. Волка</a:t>
            </a:r>
          </a:p>
          <a:p>
            <a:pPr marL="342900" indent="-342900"/>
            <a:endParaRPr lang="ru-RU" sz="2400" dirty="0" smtClean="0">
              <a:solidFill>
                <a:srgbClr val="002060"/>
              </a:solidFill>
              <a:latin typeface="Times New Roman" pitchFamily="18" charset="0"/>
              <a:cs typeface="Times New Roman" pitchFamily="18" charset="0"/>
            </a:endParaRPr>
          </a:p>
          <a:p>
            <a:pPr marL="342900" indent="-342900"/>
            <a:r>
              <a:rPr lang="ru-RU" sz="2400" dirty="0" smtClean="0">
                <a:solidFill>
                  <a:srgbClr val="002060"/>
                </a:solidFill>
                <a:latin typeface="Times New Roman" pitchFamily="18" charset="0"/>
                <a:cs typeface="Times New Roman" pitchFamily="18" charset="0"/>
              </a:rPr>
              <a:t>3. Собаки</a:t>
            </a:r>
            <a:endParaRPr lang="ru-RU" sz="2400" dirty="0">
              <a:solidFill>
                <a:srgbClr val="002060"/>
              </a:solidFill>
              <a:latin typeface="Times New Roman" pitchFamily="18" charset="0"/>
              <a:cs typeface="Times New Roman" pitchFamily="18" charset="0"/>
            </a:endParaRPr>
          </a:p>
        </p:txBody>
      </p:sp>
      <p:pic>
        <p:nvPicPr>
          <p:cNvPr id="48130" name="Picture 2" descr="http://www.animalist.ru/images/usova/08042004064721.jpg"/>
          <p:cNvPicPr>
            <a:picLocks noChangeAspect="1" noChangeArrowheads="1"/>
          </p:cNvPicPr>
          <p:nvPr/>
        </p:nvPicPr>
        <p:blipFill>
          <a:blip r:embed="rId2" cstate="print"/>
          <a:srcRect/>
          <a:stretch>
            <a:fillRect/>
          </a:stretch>
        </p:blipFill>
        <p:spPr bwMode="auto">
          <a:xfrm>
            <a:off x="4139952" y="2564904"/>
            <a:ext cx="3118445" cy="3456384"/>
          </a:xfrm>
          <a:prstGeom prst="rect">
            <a:avLst/>
          </a:prstGeom>
          <a:noFill/>
        </p:spPr>
      </p:pic>
      <p:sp>
        <p:nvSpPr>
          <p:cNvPr id="7" name="Стрелка влево 6"/>
          <p:cNvSpPr/>
          <p:nvPr/>
        </p:nvSpPr>
        <p:spPr>
          <a:xfrm>
            <a:off x="3275856" y="4437112"/>
            <a:ext cx="648072" cy="36004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8130"/>
                                        </p:tgtEl>
                                        <p:attrNameLst>
                                          <p:attrName>style.visibility</p:attrName>
                                        </p:attrNameLst>
                                      </p:cBhvr>
                                      <p:to>
                                        <p:strVal val="visible"/>
                                      </p:to>
                                    </p:set>
                                    <p:animEffect transition="in" filter="fade">
                                      <p:cBhvr>
                                        <p:cTn id="10" dur="2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1268760"/>
            <a:ext cx="6941387" cy="523220"/>
          </a:xfrm>
          <a:prstGeom prst="rect">
            <a:avLst/>
          </a:prstGeom>
          <a:noFill/>
        </p:spPr>
        <p:txBody>
          <a:bodyPr wrap="none" rtlCol="0">
            <a:spAutoFit/>
          </a:bodyPr>
          <a:lstStyle/>
          <a:p>
            <a:r>
              <a:rPr lang="ru-RU" sz="2800" b="1" dirty="0" smtClean="0">
                <a:solidFill>
                  <a:srgbClr val="002060"/>
                </a:solidFill>
                <a:latin typeface="Times New Roman" pitchFamily="18" charset="0"/>
                <a:cs typeface="Times New Roman" pitchFamily="18" charset="0"/>
              </a:rPr>
              <a:t>Что делала Маша, чтобы стать большой?</a:t>
            </a:r>
            <a:endParaRPr lang="ru-RU" sz="2800" b="1" dirty="0">
              <a:solidFill>
                <a:srgbClr val="002060"/>
              </a:solidFill>
              <a:latin typeface="Times New Roman" pitchFamily="18" charset="0"/>
              <a:cs typeface="Times New Roman" pitchFamily="18" charset="0"/>
            </a:endParaRPr>
          </a:p>
        </p:txBody>
      </p:sp>
      <p:sp>
        <p:nvSpPr>
          <p:cNvPr id="5" name="TextBox 4"/>
          <p:cNvSpPr txBox="1"/>
          <p:nvPr/>
        </p:nvSpPr>
        <p:spPr>
          <a:xfrm>
            <a:off x="611560" y="2492896"/>
            <a:ext cx="4001352" cy="1938992"/>
          </a:xfrm>
          <a:prstGeom prst="rect">
            <a:avLst/>
          </a:prstGeom>
          <a:noFill/>
        </p:spPr>
        <p:txBody>
          <a:bodyPr wrap="none" rtlCol="0">
            <a:spAutoFit/>
          </a:bodyPr>
          <a:lstStyle/>
          <a:p>
            <a:pPr marL="342900" indent="-342900">
              <a:buAutoNum type="arabicPeriod"/>
            </a:pPr>
            <a:r>
              <a:rPr lang="ru-RU" sz="2400" dirty="0" smtClean="0">
                <a:solidFill>
                  <a:srgbClr val="002060"/>
                </a:solidFill>
                <a:latin typeface="Times New Roman" pitchFamily="18" charset="0"/>
                <a:cs typeface="Times New Roman" pitchFamily="18" charset="0"/>
              </a:rPr>
              <a:t>Подмела пол</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buAutoNum type="arabicPeriod"/>
            </a:pPr>
            <a:r>
              <a:rPr lang="ru-RU" sz="2400" dirty="0" smtClean="0">
                <a:solidFill>
                  <a:srgbClr val="002060"/>
                </a:solidFill>
                <a:latin typeface="Times New Roman" pitchFamily="18" charset="0"/>
                <a:cs typeface="Times New Roman" pitchFamily="18" charset="0"/>
              </a:rPr>
              <a:t>Ходила в маминых туфлях</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buAutoNum type="arabicPeriod"/>
            </a:pPr>
            <a:r>
              <a:rPr lang="ru-RU" sz="2400" dirty="0" smtClean="0">
                <a:solidFill>
                  <a:srgbClr val="002060"/>
                </a:solidFill>
                <a:latin typeface="Times New Roman" pitchFamily="18" charset="0"/>
                <a:cs typeface="Times New Roman" pitchFamily="18" charset="0"/>
              </a:rPr>
              <a:t>Примеряла бусы</a:t>
            </a:r>
            <a:endParaRPr lang="ru-RU" sz="2400" dirty="0">
              <a:solidFill>
                <a:srgbClr val="002060"/>
              </a:solidFill>
              <a:latin typeface="Times New Roman" pitchFamily="18" charset="0"/>
              <a:cs typeface="Times New Roman" pitchFamily="18" charset="0"/>
            </a:endParaRPr>
          </a:p>
        </p:txBody>
      </p:sp>
      <p:grpSp>
        <p:nvGrpSpPr>
          <p:cNvPr id="8" name="Группа 7"/>
          <p:cNvGrpSpPr/>
          <p:nvPr/>
        </p:nvGrpSpPr>
        <p:grpSpPr>
          <a:xfrm>
            <a:off x="4572000" y="2132856"/>
            <a:ext cx="4176464" cy="3147136"/>
            <a:chOff x="4572000" y="2132856"/>
            <a:chExt cx="4176464" cy="3147136"/>
          </a:xfrm>
        </p:grpSpPr>
        <p:pic>
          <p:nvPicPr>
            <p:cNvPr id="6" name="Picture 2" descr="http://www.playing-field.ru/img/2015/052211/3838298">
              <a:hlinkClick r:id="rId2" action="ppaction://hlinksldjump"/>
            </p:cNvPr>
            <p:cNvPicPr>
              <a:picLocks noChangeAspect="1" noChangeArrowheads="1"/>
            </p:cNvPicPr>
            <p:nvPr/>
          </p:nvPicPr>
          <p:blipFill>
            <a:blip r:embed="rId3" cstate="print"/>
            <a:srcRect/>
            <a:stretch>
              <a:fillRect/>
            </a:stretch>
          </p:blipFill>
          <p:spPr bwMode="auto">
            <a:xfrm>
              <a:off x="5580112" y="2132856"/>
              <a:ext cx="3168352" cy="3147136"/>
            </a:xfrm>
            <a:prstGeom prst="rect">
              <a:avLst/>
            </a:prstGeom>
            <a:ln>
              <a:noFill/>
            </a:ln>
            <a:effectLst>
              <a:softEdge rad="112500"/>
            </a:effectLst>
          </p:spPr>
        </p:pic>
        <p:sp>
          <p:nvSpPr>
            <p:cNvPr id="7" name="Стрелка влево 6"/>
            <p:cNvSpPr/>
            <p:nvPr/>
          </p:nvSpPr>
          <p:spPr>
            <a:xfrm>
              <a:off x="4572000" y="2564904"/>
              <a:ext cx="792088" cy="36004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204" y="1196752"/>
            <a:ext cx="7472943" cy="954107"/>
          </a:xfrm>
          <a:prstGeom prst="rect">
            <a:avLst/>
          </a:prstGeom>
          <a:noFill/>
        </p:spPr>
        <p:txBody>
          <a:bodyPr wrap="none" rtlCol="0">
            <a:spAutoFit/>
          </a:bodyPr>
          <a:lstStyle/>
          <a:p>
            <a:pPr algn="ctr"/>
            <a:r>
              <a:rPr lang="ru-RU" sz="2800" b="1" dirty="0" smtClean="0">
                <a:solidFill>
                  <a:srgbClr val="002060"/>
                </a:solidFill>
                <a:latin typeface="Times New Roman" pitchFamily="18" charset="0"/>
                <a:cs typeface="Times New Roman" pitchFamily="18" charset="0"/>
              </a:rPr>
              <a:t>В какую одежду наряжала дом Петина мама </a:t>
            </a:r>
          </a:p>
          <a:p>
            <a:pPr algn="ctr"/>
            <a:r>
              <a:rPr lang="ru-RU" sz="2800" b="1" dirty="0" smtClean="0">
                <a:solidFill>
                  <a:srgbClr val="002060"/>
                </a:solidFill>
                <a:latin typeface="Times New Roman" pitchFamily="18" charset="0"/>
                <a:cs typeface="Times New Roman" pitchFamily="18" charset="0"/>
              </a:rPr>
              <a:t>в рассказе «Мамина Работа»?</a:t>
            </a:r>
            <a:endParaRPr lang="ru-RU" sz="2800" b="1" dirty="0">
              <a:solidFill>
                <a:srgbClr val="002060"/>
              </a:solidFill>
              <a:latin typeface="Times New Roman" pitchFamily="18" charset="0"/>
              <a:cs typeface="Times New Roman" pitchFamily="18" charset="0"/>
            </a:endParaRPr>
          </a:p>
        </p:txBody>
      </p:sp>
      <p:sp>
        <p:nvSpPr>
          <p:cNvPr id="3" name="TextBox 2"/>
          <p:cNvSpPr txBox="1"/>
          <p:nvPr/>
        </p:nvSpPr>
        <p:spPr>
          <a:xfrm>
            <a:off x="1331640" y="2708920"/>
            <a:ext cx="1611339" cy="1938992"/>
          </a:xfrm>
          <a:prstGeom prst="rect">
            <a:avLst/>
          </a:prstGeom>
          <a:noFill/>
        </p:spPr>
        <p:txBody>
          <a:bodyPr wrap="none" rtlCol="0">
            <a:spAutoFit/>
          </a:bodyPr>
          <a:lstStyle/>
          <a:p>
            <a:pPr marL="342900" indent="-342900"/>
            <a:r>
              <a:rPr lang="ru-RU" sz="2400" dirty="0" smtClean="0">
                <a:solidFill>
                  <a:srgbClr val="002060"/>
                </a:solidFill>
                <a:latin typeface="Times New Roman" pitchFamily="18" charset="0"/>
                <a:cs typeface="Times New Roman" pitchFamily="18" charset="0"/>
              </a:rPr>
              <a:t>1. Платье</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r>
              <a:rPr lang="ru-RU" sz="2400" dirty="0" smtClean="0">
                <a:solidFill>
                  <a:srgbClr val="002060"/>
                </a:solidFill>
                <a:latin typeface="Times New Roman" pitchFamily="18" charset="0"/>
                <a:cs typeface="Times New Roman" pitchFamily="18" charset="0"/>
              </a:rPr>
              <a:t>2. Сарафан</a:t>
            </a:r>
          </a:p>
          <a:p>
            <a:pPr marL="342900" indent="-342900">
              <a:buAutoNum type="arabicPeriod"/>
            </a:pPr>
            <a:endParaRPr lang="ru-RU" sz="2400" dirty="0" smtClean="0">
              <a:solidFill>
                <a:srgbClr val="002060"/>
              </a:solidFill>
              <a:latin typeface="Times New Roman" pitchFamily="18" charset="0"/>
              <a:cs typeface="Times New Roman" pitchFamily="18" charset="0"/>
            </a:endParaRPr>
          </a:p>
          <a:p>
            <a:pPr marL="342900" indent="-342900"/>
            <a:r>
              <a:rPr lang="ru-RU" sz="2400" dirty="0" smtClean="0">
                <a:solidFill>
                  <a:srgbClr val="002060"/>
                </a:solidFill>
                <a:latin typeface="Times New Roman" pitchFamily="18" charset="0"/>
                <a:cs typeface="Times New Roman" pitchFamily="18" charset="0"/>
              </a:rPr>
              <a:t>3. Пальто</a:t>
            </a:r>
            <a:endParaRPr lang="ru-RU" sz="2400" dirty="0">
              <a:solidFill>
                <a:srgbClr val="002060"/>
              </a:solidFill>
              <a:latin typeface="Times New Roman" pitchFamily="18" charset="0"/>
              <a:cs typeface="Times New Roman" pitchFamily="18" charset="0"/>
            </a:endParaRPr>
          </a:p>
        </p:txBody>
      </p:sp>
      <p:pic>
        <p:nvPicPr>
          <p:cNvPr id="49154" name="Picture 2" descr="http://www.be-in.ru/media/beingallery/gallary/things/2_7.png.590x700_q95.png"/>
          <p:cNvPicPr>
            <a:picLocks noChangeAspect="1" noChangeArrowheads="1"/>
          </p:cNvPicPr>
          <p:nvPr/>
        </p:nvPicPr>
        <p:blipFill>
          <a:blip r:embed="rId2" cstate="print"/>
          <a:srcRect/>
          <a:stretch>
            <a:fillRect/>
          </a:stretch>
        </p:blipFill>
        <p:spPr bwMode="auto">
          <a:xfrm>
            <a:off x="3995936" y="2060848"/>
            <a:ext cx="4093982" cy="4248472"/>
          </a:xfrm>
          <a:prstGeom prst="rect">
            <a:avLst/>
          </a:prstGeom>
          <a:noFill/>
        </p:spPr>
      </p:pic>
      <p:sp>
        <p:nvSpPr>
          <p:cNvPr id="5" name="Стрелка влево 4"/>
          <p:cNvSpPr/>
          <p:nvPr/>
        </p:nvSpPr>
        <p:spPr>
          <a:xfrm>
            <a:off x="4139952" y="2780928"/>
            <a:ext cx="648072" cy="36004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9154"/>
                                        </p:tgtEl>
                                        <p:attrNameLst>
                                          <p:attrName>style.visibility</p:attrName>
                                        </p:attrNameLst>
                                      </p:cBhvr>
                                      <p:to>
                                        <p:strVal val="visible"/>
                                      </p:to>
                                    </p:set>
                                    <p:animEffect transition="in" filter="fade">
                                      <p:cBhvr>
                                        <p:cTn id="10"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196752"/>
            <a:ext cx="8226152" cy="523220"/>
          </a:xfrm>
          <a:prstGeom prst="rect">
            <a:avLst/>
          </a:prstGeom>
        </p:spPr>
        <p:txBody>
          <a:bodyPr wrap="square">
            <a:spAutoFit/>
          </a:bodyPr>
          <a:lstStyle/>
          <a:p>
            <a:r>
              <a:rPr lang="ru-RU" sz="2800" b="1" dirty="0" smtClean="0">
                <a:solidFill>
                  <a:srgbClr val="002060"/>
                </a:solidFill>
                <a:latin typeface="Times New Roman" pitchFamily="18" charset="0"/>
                <a:cs typeface="Times New Roman" pitchFamily="18" charset="0"/>
              </a:rPr>
              <a:t>Какой волшебник приносит волшебные краски?</a:t>
            </a:r>
            <a:endParaRPr lang="ru-RU" sz="28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1043608" y="2420888"/>
            <a:ext cx="4572000" cy="1938992"/>
          </a:xfrm>
          <a:prstGeom prst="rect">
            <a:avLst/>
          </a:prstGeom>
        </p:spPr>
        <p:txBody>
          <a:bodyPr>
            <a:spAutoFit/>
          </a:bodyPr>
          <a:lstStyle/>
          <a:p>
            <a:pPr lvl="0"/>
            <a:r>
              <a:rPr lang="ru-RU" sz="2400" dirty="0" smtClean="0">
                <a:solidFill>
                  <a:srgbClr val="002060"/>
                </a:solidFill>
                <a:latin typeface="Times New Roman" pitchFamily="18" charset="0"/>
                <a:cs typeface="Times New Roman" pitchFamily="18" charset="0"/>
              </a:rPr>
              <a:t>1. Волшебник</a:t>
            </a:r>
          </a:p>
          <a:p>
            <a:pPr lvl="0"/>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2. Дед Мороз</a:t>
            </a:r>
          </a:p>
          <a:p>
            <a:pPr lvl="0"/>
            <a:endParaRPr lang="ru-RU" sz="2400" dirty="0" smtClean="0">
              <a:solidFill>
                <a:srgbClr val="002060"/>
              </a:solidFill>
              <a:latin typeface="Times New Roman" pitchFamily="18" charset="0"/>
              <a:cs typeface="Times New Roman" pitchFamily="18" charset="0"/>
            </a:endParaRPr>
          </a:p>
          <a:p>
            <a:pPr lvl="0"/>
            <a:r>
              <a:rPr lang="ru-RU" sz="2400" dirty="0" smtClean="0">
                <a:solidFill>
                  <a:srgbClr val="002060"/>
                </a:solidFill>
                <a:latin typeface="Times New Roman" pitchFamily="18" charset="0"/>
                <a:cs typeface="Times New Roman" pitchFamily="18" charset="0"/>
              </a:rPr>
              <a:t>3. Фея</a:t>
            </a:r>
            <a:endParaRPr lang="ru-RU" dirty="0">
              <a:solidFill>
                <a:srgbClr val="002060"/>
              </a:solidFill>
            </a:endParaRPr>
          </a:p>
        </p:txBody>
      </p:sp>
      <p:pic>
        <p:nvPicPr>
          <p:cNvPr id="37890" name="Picture 2" descr="http://4.bp.blogspot.com/-48zgWDexIJw/TtOmA6PAfLI/AAAAAAAAAS0/1anXTskEAlA/s1600/1257114262_3%255B1%255D.jpg"/>
          <p:cNvPicPr>
            <a:picLocks noChangeAspect="1" noChangeArrowheads="1"/>
          </p:cNvPicPr>
          <p:nvPr/>
        </p:nvPicPr>
        <p:blipFill>
          <a:blip r:embed="rId2" cstate="print"/>
          <a:srcRect/>
          <a:stretch>
            <a:fillRect/>
          </a:stretch>
        </p:blipFill>
        <p:spPr bwMode="auto">
          <a:xfrm>
            <a:off x="4139952" y="1772816"/>
            <a:ext cx="2830156" cy="4811266"/>
          </a:xfrm>
          <a:prstGeom prst="rect">
            <a:avLst/>
          </a:prstGeom>
          <a:noFill/>
        </p:spPr>
      </p:pic>
      <p:sp>
        <p:nvSpPr>
          <p:cNvPr id="7" name="Стрелка влево 6"/>
          <p:cNvSpPr/>
          <p:nvPr/>
        </p:nvSpPr>
        <p:spPr>
          <a:xfrm>
            <a:off x="3347864" y="3284984"/>
            <a:ext cx="648072" cy="36004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24744"/>
            <a:ext cx="8604448" cy="954107"/>
          </a:xfrm>
          <a:prstGeom prst="rect">
            <a:avLst/>
          </a:prstGeom>
        </p:spPr>
        <p:txBody>
          <a:bodyPr wrap="square">
            <a:spAutoFit/>
          </a:bodyPr>
          <a:lstStyle/>
          <a:p>
            <a:pPr algn="ctr"/>
            <a:r>
              <a:rPr lang="ru-RU" sz="2800" b="1" dirty="0" smtClean="0">
                <a:solidFill>
                  <a:srgbClr val="002060"/>
                </a:solidFill>
                <a:latin typeface="Times New Roman" pitchFamily="18" charset="0"/>
                <a:cs typeface="Times New Roman" pitchFamily="18" charset="0"/>
              </a:rPr>
              <a:t>Что нарисовал красками мальчик для бабушки в рассказе "Волшебные краски"?</a:t>
            </a:r>
            <a:endParaRPr lang="ru-RU" sz="2800"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755576" y="2564904"/>
            <a:ext cx="4572000" cy="2677656"/>
          </a:xfrm>
          <a:prstGeom prst="rect">
            <a:avLst/>
          </a:prstGeom>
        </p:spPr>
        <p:txBody>
          <a:bodyPr>
            <a:spAutoFit/>
          </a:bodyPr>
          <a:lstStyle/>
          <a:p>
            <a:pPr marL="342900" indent="-342900"/>
            <a:r>
              <a:rPr lang="ru-RU" sz="2400" dirty="0" smtClean="0">
                <a:solidFill>
                  <a:srgbClr val="002060"/>
                </a:solidFill>
                <a:latin typeface="Times New Roman" pitchFamily="18" charset="0"/>
                <a:cs typeface="Times New Roman" pitchFamily="18" charset="0"/>
              </a:rPr>
              <a:t>1. Красивое платье </a:t>
            </a:r>
          </a:p>
          <a:p>
            <a:pPr marL="342900" indent="-342900"/>
            <a:endParaRPr lang="ru-RU" sz="2400" dirty="0" smtClean="0">
              <a:solidFill>
                <a:srgbClr val="002060"/>
              </a:solidFill>
              <a:latin typeface="Times New Roman" pitchFamily="18" charset="0"/>
              <a:cs typeface="Times New Roman" pitchFamily="18" charset="0"/>
            </a:endParaRPr>
          </a:p>
          <a:p>
            <a:pPr marL="342900" indent="-342900"/>
            <a:r>
              <a:rPr lang="ru-RU" sz="2400" dirty="0" smtClean="0">
                <a:solidFill>
                  <a:srgbClr val="002060"/>
                </a:solidFill>
                <a:latin typeface="Times New Roman" pitchFamily="18" charset="0"/>
                <a:cs typeface="Times New Roman" pitchFamily="18" charset="0"/>
              </a:rPr>
              <a:t>2. Тёплый платок </a:t>
            </a:r>
          </a:p>
          <a:p>
            <a:pPr marL="342900" indent="-342900"/>
            <a:endParaRPr lang="ru-RU" sz="2400" dirty="0" smtClean="0">
              <a:solidFill>
                <a:srgbClr val="002060"/>
              </a:solidFill>
              <a:latin typeface="Times New Roman" pitchFamily="18" charset="0"/>
              <a:cs typeface="Times New Roman" pitchFamily="18" charset="0"/>
            </a:endParaRPr>
          </a:p>
          <a:p>
            <a:pPr marL="342900" indent="-342900"/>
            <a:r>
              <a:rPr lang="ru-RU" sz="2400" dirty="0" smtClean="0">
                <a:solidFill>
                  <a:srgbClr val="002060"/>
                </a:solidFill>
                <a:latin typeface="Times New Roman" pitchFamily="18" charset="0"/>
                <a:cs typeface="Times New Roman" pitchFamily="18" charset="0"/>
              </a:rPr>
              <a:t>3. Солнышко </a:t>
            </a:r>
            <a:br>
              <a:rPr lang="ru-RU" sz="2400" dirty="0" smtClean="0">
                <a:solidFill>
                  <a:srgbClr val="002060"/>
                </a:solidFill>
                <a:latin typeface="Times New Roman" pitchFamily="18" charset="0"/>
                <a:cs typeface="Times New Roman" pitchFamily="18" charset="0"/>
              </a:rPr>
            </a:br>
            <a:endParaRPr lang="ru-RU" sz="2400" dirty="0" smtClean="0">
              <a:solidFill>
                <a:srgbClr val="002060"/>
              </a:solidFill>
              <a:latin typeface="Times New Roman" pitchFamily="18" charset="0"/>
              <a:cs typeface="Times New Roman" pitchFamily="18" charset="0"/>
            </a:endParaRPr>
          </a:p>
          <a:p>
            <a:pPr marL="342900" indent="-342900"/>
            <a:r>
              <a:rPr lang="ru-RU" sz="2400" dirty="0" smtClean="0">
                <a:solidFill>
                  <a:srgbClr val="002060"/>
                </a:solidFill>
                <a:latin typeface="Times New Roman" pitchFamily="18" charset="0"/>
                <a:cs typeface="Times New Roman" pitchFamily="18" charset="0"/>
              </a:rPr>
              <a:t>4. Цветочек</a:t>
            </a:r>
            <a:r>
              <a:rPr lang="ru-RU" sz="2400" dirty="0" smtClean="0">
                <a:solidFill>
                  <a:srgbClr val="C00000"/>
                </a:solidFill>
                <a:latin typeface="Times New Roman" pitchFamily="18" charset="0"/>
                <a:cs typeface="Times New Roman" pitchFamily="18" charset="0"/>
              </a:rPr>
              <a:t> </a:t>
            </a:r>
            <a:endParaRPr lang="ru-RU" sz="2400" dirty="0">
              <a:solidFill>
                <a:srgbClr val="C00000"/>
              </a:solidFill>
              <a:latin typeface="Times New Roman" pitchFamily="18" charset="0"/>
              <a:cs typeface="Times New Roman" pitchFamily="18" charset="0"/>
            </a:endParaRPr>
          </a:p>
        </p:txBody>
      </p:sp>
      <p:pic>
        <p:nvPicPr>
          <p:cNvPr id="36866" name="Picture 2" descr="http://street-fashion-guide.ru/wp-content/uploads/2011/06/cvet-puh.jpg"/>
          <p:cNvPicPr>
            <a:picLocks noChangeAspect="1" noChangeArrowheads="1"/>
          </p:cNvPicPr>
          <p:nvPr/>
        </p:nvPicPr>
        <p:blipFill>
          <a:blip r:embed="rId2" cstate="print"/>
          <a:srcRect/>
          <a:stretch>
            <a:fillRect/>
          </a:stretch>
        </p:blipFill>
        <p:spPr bwMode="auto">
          <a:xfrm>
            <a:off x="4355976" y="2492896"/>
            <a:ext cx="4118138" cy="2736304"/>
          </a:xfrm>
          <a:prstGeom prst="rect">
            <a:avLst/>
          </a:prstGeom>
          <a:noFill/>
        </p:spPr>
      </p:pic>
      <p:sp>
        <p:nvSpPr>
          <p:cNvPr id="7" name="Стрелка влево 6"/>
          <p:cNvSpPr/>
          <p:nvPr/>
        </p:nvSpPr>
        <p:spPr>
          <a:xfrm>
            <a:off x="3491880" y="3429000"/>
            <a:ext cx="720080" cy="360040"/>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filter="fade">
                                      <p:cBhvr>
                                        <p:cTn id="10"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412776"/>
            <a:ext cx="8964488" cy="3046988"/>
          </a:xfrm>
          <a:prstGeom prst="rect">
            <a:avLst/>
          </a:prstGeom>
        </p:spPr>
        <p:txBody>
          <a:bodyPr wrap="square">
            <a:spAutoFit/>
          </a:bodyPr>
          <a:lstStyle/>
          <a:p>
            <a:pPr algn="ctr"/>
            <a:r>
              <a:rPr lang="ru-RU" sz="9600" b="1" dirty="0" smtClean="0">
                <a:solidFill>
                  <a:srgbClr val="002060"/>
                </a:solidFill>
                <a:latin typeface="Times New Roman" pitchFamily="18" charset="0"/>
                <a:cs typeface="Times New Roman" pitchFamily="18" charset="0"/>
              </a:rPr>
              <a:t>Молодцы! </a:t>
            </a:r>
          </a:p>
          <a:p>
            <a:pPr algn="ctr"/>
            <a:r>
              <a:rPr lang="ru-RU" sz="9600" b="1" dirty="0" smtClean="0">
                <a:solidFill>
                  <a:srgbClr val="002060"/>
                </a:solidFill>
                <a:latin typeface="Times New Roman" pitchFamily="18" charset="0"/>
                <a:cs typeface="Times New Roman" pitchFamily="18" charset="0"/>
              </a:rPr>
              <a:t>Так держать!</a:t>
            </a:r>
            <a:endParaRPr lang="ru-RU" sz="96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9970.jpg"/>
          <p:cNvPicPr>
            <a:picLocks noChangeAspect="1"/>
          </p:cNvPicPr>
          <p:nvPr/>
        </p:nvPicPr>
        <p:blipFill>
          <a:blip r:embed="rId2" cstate="print"/>
          <a:stretch>
            <a:fillRect/>
          </a:stretch>
        </p:blipFill>
        <p:spPr>
          <a:xfrm>
            <a:off x="1835696" y="1052736"/>
            <a:ext cx="5328592" cy="532859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412776"/>
            <a:ext cx="7819385" cy="3046988"/>
          </a:xfrm>
          <a:prstGeom prst="rect">
            <a:avLst/>
          </a:prstGeom>
          <a:noFill/>
        </p:spPr>
        <p:txBody>
          <a:bodyPr wrap="none" rtlCol="0">
            <a:spAutoFit/>
          </a:bodyPr>
          <a:lstStyle/>
          <a:p>
            <a:pPr algn="ctr"/>
            <a:r>
              <a:rPr lang="ru-RU" sz="9600" b="1" dirty="0" smtClean="0">
                <a:solidFill>
                  <a:srgbClr val="002060"/>
                </a:solidFill>
                <a:latin typeface="Times New Roman" pitchFamily="18" charset="0"/>
                <a:cs typeface="Times New Roman" pitchFamily="18" charset="0"/>
              </a:rPr>
              <a:t>Спасибо </a:t>
            </a:r>
          </a:p>
          <a:p>
            <a:pPr algn="ctr"/>
            <a:r>
              <a:rPr lang="ru-RU" sz="9600" b="1" dirty="0" smtClean="0">
                <a:solidFill>
                  <a:srgbClr val="002060"/>
                </a:solidFill>
                <a:latin typeface="Times New Roman" pitchFamily="18" charset="0"/>
                <a:cs typeface="Times New Roman" pitchFamily="18" charset="0"/>
              </a:rPr>
              <a:t>за внимание! </a:t>
            </a:r>
            <a:endParaRPr lang="ru-RU" sz="9600" b="1" dirty="0">
              <a:solidFill>
                <a:srgbClr val="002060"/>
              </a:solidFill>
              <a:latin typeface="Times New Roman" pitchFamily="18" charset="0"/>
              <a:cs typeface="Times New Roman" pitchFamily="18" charset="0"/>
            </a:endParaRPr>
          </a:p>
        </p:txBody>
      </p:sp>
      <p:sp>
        <p:nvSpPr>
          <p:cNvPr id="3" name="TextBox 2"/>
          <p:cNvSpPr txBox="1"/>
          <p:nvPr/>
        </p:nvSpPr>
        <p:spPr>
          <a:xfrm>
            <a:off x="3419872" y="5805264"/>
            <a:ext cx="4252959" cy="707886"/>
          </a:xfrm>
          <a:prstGeom prst="rect">
            <a:avLst/>
          </a:prstGeom>
          <a:noFill/>
        </p:spPr>
        <p:txBody>
          <a:bodyPr wrap="none" rtlCol="0">
            <a:spAutoFit/>
          </a:bodyPr>
          <a:lstStyle/>
          <a:p>
            <a:r>
              <a:rPr lang="ru-RU" sz="4000" b="1" dirty="0" smtClean="0">
                <a:solidFill>
                  <a:srgbClr val="002060"/>
                </a:solidFill>
                <a:latin typeface="Times New Roman" pitchFamily="18" charset="0"/>
                <a:cs typeface="Times New Roman" pitchFamily="18" charset="0"/>
              </a:rPr>
              <a:t>До новых встреч!</a:t>
            </a:r>
            <a:endParaRPr lang="ru-RU" sz="4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624" y="1268760"/>
            <a:ext cx="7200800" cy="1569660"/>
          </a:xfrm>
          <a:prstGeom prst="rect">
            <a:avLst/>
          </a:prstGeom>
        </p:spPr>
        <p:txBody>
          <a:bodyPr wrap="square">
            <a:spAutoFit/>
          </a:bodyPr>
          <a:lstStyle/>
          <a:p>
            <a:pPr algn="just"/>
            <a:r>
              <a:rPr lang="ru-RU" sz="2400" dirty="0" smtClean="0">
                <a:solidFill>
                  <a:srgbClr val="002060"/>
                </a:solidFill>
                <a:latin typeface="Times New Roman" pitchFamily="18" charset="0"/>
                <a:cs typeface="Times New Roman" pitchFamily="18" charset="0"/>
              </a:rPr>
              <a:t>Пермь - город, который сыграл большую роль в творческой жизни Евгения Андреевича: </a:t>
            </a:r>
          </a:p>
          <a:p>
            <a:pPr algn="just"/>
            <a:r>
              <a:rPr lang="ru-RU" sz="2400" dirty="0" smtClean="0">
                <a:solidFill>
                  <a:srgbClr val="002060"/>
                </a:solidFill>
                <a:latin typeface="Times New Roman" pitchFamily="18" charset="0"/>
                <a:cs typeface="Times New Roman" pitchFamily="18" charset="0"/>
              </a:rPr>
              <a:t>недаром писатель своей настоящей фамилии - </a:t>
            </a:r>
            <a:r>
              <a:rPr lang="ru-RU" sz="2400" dirty="0" err="1" smtClean="0">
                <a:solidFill>
                  <a:srgbClr val="002060"/>
                </a:solidFill>
                <a:latin typeface="Times New Roman" pitchFamily="18" charset="0"/>
                <a:cs typeface="Times New Roman" pitchFamily="18" charset="0"/>
              </a:rPr>
              <a:t>Виссов</a:t>
            </a:r>
            <a:r>
              <a:rPr lang="ru-RU" sz="2400" dirty="0" smtClean="0">
                <a:solidFill>
                  <a:srgbClr val="002060"/>
                </a:solidFill>
                <a:latin typeface="Times New Roman" pitchFamily="18" charset="0"/>
                <a:cs typeface="Times New Roman" pitchFamily="18" charset="0"/>
              </a:rPr>
              <a:t> - предпочел псевдоним Пермяк. </a:t>
            </a:r>
            <a:endParaRPr lang="ru-RU" sz="2400" dirty="0">
              <a:solidFill>
                <a:srgbClr val="002060"/>
              </a:solidFill>
              <a:latin typeface="Times New Roman" pitchFamily="18" charset="0"/>
              <a:cs typeface="Times New Roman" pitchFamily="18" charset="0"/>
            </a:endParaRPr>
          </a:p>
        </p:txBody>
      </p:sp>
      <p:pic>
        <p:nvPicPr>
          <p:cNvPr id="1026" name="Picture 2" descr="http://nashural.ru/ural_characters/permyak/prm01.png"/>
          <p:cNvPicPr>
            <a:picLocks noChangeAspect="1" noChangeArrowheads="1"/>
          </p:cNvPicPr>
          <p:nvPr/>
        </p:nvPicPr>
        <p:blipFill>
          <a:blip r:embed="rId2" cstate="print"/>
          <a:srcRect/>
          <a:stretch>
            <a:fillRect/>
          </a:stretch>
        </p:blipFill>
        <p:spPr bwMode="auto">
          <a:xfrm>
            <a:off x="4067944" y="2852936"/>
            <a:ext cx="4547874" cy="2880320"/>
          </a:xfrm>
          <a:prstGeom prst="rect">
            <a:avLst/>
          </a:prstGeom>
          <a:noFill/>
        </p:spPr>
      </p:pic>
      <p:sp>
        <p:nvSpPr>
          <p:cNvPr id="7" name="Прямоугольник 6"/>
          <p:cNvSpPr/>
          <p:nvPr/>
        </p:nvSpPr>
        <p:spPr>
          <a:xfrm>
            <a:off x="4067944" y="5805264"/>
            <a:ext cx="4067944" cy="646331"/>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Дом в Перми, в котором жил </a:t>
            </a:r>
          </a:p>
          <a:p>
            <a:pPr algn="ctr"/>
            <a:r>
              <a:rPr lang="ru-RU" b="1" dirty="0" smtClean="0">
                <a:solidFill>
                  <a:srgbClr val="002060"/>
                </a:solidFill>
                <a:latin typeface="Times New Roman" pitchFamily="18" charset="0"/>
                <a:cs typeface="Times New Roman" pitchFamily="18" charset="0"/>
              </a:rPr>
              <a:t>Е. </a:t>
            </a:r>
            <a:r>
              <a:rPr lang="ru-RU" b="1" dirty="0" err="1" smtClean="0">
                <a:solidFill>
                  <a:srgbClr val="002060"/>
                </a:solidFill>
                <a:latin typeface="Times New Roman" pitchFamily="18" charset="0"/>
                <a:cs typeface="Times New Roman" pitchFamily="18" charset="0"/>
              </a:rPr>
              <a:t>Виссов</a:t>
            </a:r>
            <a:endParaRPr lang="ru-RU" dirty="0">
              <a:solidFill>
                <a:srgbClr val="002060"/>
              </a:solidFill>
              <a:latin typeface="Times New Roman" pitchFamily="18" charset="0"/>
              <a:cs typeface="Times New Roman" pitchFamily="18" charset="0"/>
            </a:endParaRPr>
          </a:p>
        </p:txBody>
      </p:sp>
      <p:pic>
        <p:nvPicPr>
          <p:cNvPr id="1028" name="Picture 4" descr="http://perm.tramway.pro/download/file.php?id=839&amp;sid=62bbcdfd850292a0c9ab3da0e6154174"/>
          <p:cNvPicPr>
            <a:picLocks noChangeAspect="1" noChangeArrowheads="1"/>
          </p:cNvPicPr>
          <p:nvPr/>
        </p:nvPicPr>
        <p:blipFill>
          <a:blip r:embed="rId3" cstate="print"/>
          <a:srcRect/>
          <a:stretch>
            <a:fillRect/>
          </a:stretch>
        </p:blipFill>
        <p:spPr bwMode="auto">
          <a:xfrm>
            <a:off x="251520" y="3068960"/>
            <a:ext cx="3603326" cy="24482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556792"/>
            <a:ext cx="8532440" cy="3170099"/>
          </a:xfrm>
          <a:prstGeom prst="rect">
            <a:avLst/>
          </a:prstGeom>
        </p:spPr>
        <p:txBody>
          <a:bodyPr wrap="square">
            <a:spAutoFit/>
          </a:bodyPr>
          <a:lstStyle/>
          <a:p>
            <a:r>
              <a:rPr lang="ru-RU" sz="2000" dirty="0" smtClean="0">
                <a:solidFill>
                  <a:srgbClr val="002060"/>
                </a:solidFill>
                <a:latin typeface="Times New Roman" pitchFamily="18" charset="0"/>
                <a:cs typeface="Times New Roman" pitchFamily="18" charset="0"/>
              </a:rPr>
              <a:t>Вот что пишет, вспоминая те времена, внук П.П. Бажова Владимир Бажов: </a:t>
            </a:r>
          </a:p>
          <a:p>
            <a:r>
              <a:rPr lang="ru-RU" sz="2000" i="1" dirty="0" smtClean="0">
                <a:solidFill>
                  <a:srgbClr val="002060"/>
                </a:solidFill>
                <a:latin typeface="Times New Roman" pitchFamily="18" charset="0"/>
                <a:cs typeface="Times New Roman" pitchFamily="18" charset="0"/>
              </a:rPr>
              <a:t>«В гости к дедушке на Новый год пришел писатель Евгений Пермяк со своей женой и дочерью Оксаной. Евгений Андреевич любил удивить чем-нибудь необычным. В этот вечер он принес пачку картинок, нарисованных под его руководством дочерью. На каждом рисунке цветными карандашами был нарисован кто-нибудь из семьи П.П. Бажова или Е.А. Пермяка. Елка была очень веселой и незабываемой. Мы с Оксаной рассказывали стихи и плясали под дружный хохот взрослых. Вообще Евгений Пермяк слыл веселым и жизнерадостным человеком. Из всех людей, бывавших в то время в доме дедушки, он запомнился мне больше всех».</a:t>
            </a:r>
            <a:endParaRPr lang="ru-RU"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5" name="Рисунок 4" descr="6ea277eedf8d2855f5951b638bbb23a1.jpg">
            <a:hlinkClick r:id="rId3" action="ppaction://hlinksldjump"/>
          </p:cNvPr>
          <p:cNvPicPr>
            <a:picLocks noChangeAspect="1"/>
          </p:cNvPicPr>
          <p:nvPr/>
        </p:nvPicPr>
        <p:blipFill>
          <a:blip r:embed="rId4" cstate="print"/>
          <a:stretch>
            <a:fillRect/>
          </a:stretch>
        </p:blipFill>
        <p:spPr>
          <a:xfrm>
            <a:off x="395536" y="1268760"/>
            <a:ext cx="1656183" cy="2286643"/>
          </a:xfrm>
          <a:prstGeom prst="rect">
            <a:avLst/>
          </a:prstGeom>
        </p:spPr>
      </p:pic>
      <p:pic>
        <p:nvPicPr>
          <p:cNvPr id="6" name="Рисунок 5" descr="10295740_0.jpg">
            <a:hlinkClick r:id="rId5" action="ppaction://hlinksldjump"/>
          </p:cNvPr>
          <p:cNvPicPr>
            <a:picLocks noChangeAspect="1"/>
          </p:cNvPicPr>
          <p:nvPr/>
        </p:nvPicPr>
        <p:blipFill>
          <a:blip r:embed="rId6" cstate="print"/>
          <a:stretch>
            <a:fillRect/>
          </a:stretch>
        </p:blipFill>
        <p:spPr>
          <a:xfrm>
            <a:off x="7380312" y="4077072"/>
            <a:ext cx="1529896" cy="2160240"/>
          </a:xfrm>
          <a:prstGeom prst="rect">
            <a:avLst/>
          </a:prstGeom>
        </p:spPr>
      </p:pic>
      <p:pic>
        <p:nvPicPr>
          <p:cNvPr id="8" name="Рисунок 7" descr="20160319122934rerY.jpg">
            <a:hlinkClick r:id="rId7" action="ppaction://hlinksldjump"/>
          </p:cNvPr>
          <p:cNvPicPr>
            <a:picLocks noChangeAspect="1"/>
          </p:cNvPicPr>
          <p:nvPr/>
        </p:nvPicPr>
        <p:blipFill>
          <a:blip r:embed="rId8" cstate="print"/>
          <a:stretch>
            <a:fillRect/>
          </a:stretch>
        </p:blipFill>
        <p:spPr>
          <a:xfrm>
            <a:off x="5436096" y="1484784"/>
            <a:ext cx="1532330" cy="2016224"/>
          </a:xfrm>
          <a:prstGeom prst="rect">
            <a:avLst/>
          </a:prstGeom>
        </p:spPr>
      </p:pic>
      <p:pic>
        <p:nvPicPr>
          <p:cNvPr id="13" name="Рисунок 12" descr="img52_1.jpg">
            <a:hlinkClick r:id="rId9" action="ppaction://hlinksldjump"/>
          </p:cNvPr>
          <p:cNvPicPr>
            <a:picLocks noChangeAspect="1"/>
          </p:cNvPicPr>
          <p:nvPr/>
        </p:nvPicPr>
        <p:blipFill>
          <a:blip r:embed="rId10" cstate="print"/>
          <a:stretch>
            <a:fillRect/>
          </a:stretch>
        </p:blipFill>
        <p:spPr>
          <a:xfrm>
            <a:off x="7092280" y="1412776"/>
            <a:ext cx="1653766" cy="2146588"/>
          </a:xfrm>
          <a:prstGeom prst="rect">
            <a:avLst/>
          </a:prstGeom>
        </p:spPr>
      </p:pic>
      <p:pic>
        <p:nvPicPr>
          <p:cNvPr id="15" name="Рисунок 14" descr="chijik-pyijik_5305942-500x500.jpg">
            <a:hlinkClick r:id="rId11" action="ppaction://hlinksldjump"/>
          </p:cNvPr>
          <p:cNvPicPr>
            <a:picLocks noChangeAspect="1"/>
          </p:cNvPicPr>
          <p:nvPr/>
        </p:nvPicPr>
        <p:blipFill>
          <a:blip r:embed="rId12" cstate="print"/>
          <a:stretch>
            <a:fillRect/>
          </a:stretch>
        </p:blipFill>
        <p:spPr>
          <a:xfrm>
            <a:off x="179512" y="4077072"/>
            <a:ext cx="1430079" cy="2160240"/>
          </a:xfrm>
          <a:prstGeom prst="rect">
            <a:avLst/>
          </a:prstGeom>
        </p:spPr>
      </p:pic>
      <p:pic>
        <p:nvPicPr>
          <p:cNvPr id="16" name="Рисунок 15" descr="f02037e5f15a92ce794a84dc1a9.jpg">
            <a:hlinkClick r:id="rId13" action="ppaction://hlinksldjump"/>
          </p:cNvPr>
          <p:cNvPicPr>
            <a:picLocks noChangeAspect="1"/>
          </p:cNvPicPr>
          <p:nvPr/>
        </p:nvPicPr>
        <p:blipFill>
          <a:blip r:embed="rId14" cstate="print"/>
          <a:stretch>
            <a:fillRect/>
          </a:stretch>
        </p:blipFill>
        <p:spPr>
          <a:xfrm>
            <a:off x="2195736" y="1340768"/>
            <a:ext cx="1398159" cy="2183642"/>
          </a:xfrm>
          <a:prstGeom prst="rect">
            <a:avLst/>
          </a:prstGeom>
        </p:spPr>
      </p:pic>
      <p:pic>
        <p:nvPicPr>
          <p:cNvPr id="12290" name="Picture 2" descr="http://mmedia.ozone.ru/multimedia/books_covers/1005604570.jpg">
            <a:hlinkClick r:id="rId15" action="ppaction://hlinksldjump"/>
          </p:cNvPr>
          <p:cNvPicPr>
            <a:picLocks noChangeAspect="1" noChangeArrowheads="1"/>
          </p:cNvPicPr>
          <p:nvPr/>
        </p:nvPicPr>
        <p:blipFill>
          <a:blip r:embed="rId16" cstate="print"/>
          <a:srcRect/>
          <a:stretch>
            <a:fillRect/>
          </a:stretch>
        </p:blipFill>
        <p:spPr bwMode="auto">
          <a:xfrm>
            <a:off x="3707904" y="1412776"/>
            <a:ext cx="1584176" cy="2128452"/>
          </a:xfrm>
          <a:prstGeom prst="rect">
            <a:avLst/>
          </a:prstGeom>
          <a:noFill/>
        </p:spPr>
      </p:pic>
      <p:sp>
        <p:nvSpPr>
          <p:cNvPr id="17" name="TextBox 16"/>
          <p:cNvSpPr txBox="1"/>
          <p:nvPr/>
        </p:nvSpPr>
        <p:spPr>
          <a:xfrm>
            <a:off x="2627784" y="0"/>
            <a:ext cx="3852273" cy="707886"/>
          </a:xfrm>
          <a:prstGeom prst="rect">
            <a:avLst/>
          </a:prstGeom>
          <a:noFill/>
        </p:spPr>
        <p:txBody>
          <a:bodyPr wrap="none" rtlCol="0">
            <a:spAutoFit/>
          </a:bodyPr>
          <a:lstStyle/>
          <a:p>
            <a:r>
              <a:rPr lang="ru-RU" sz="4000" b="1" dirty="0" smtClean="0">
                <a:solidFill>
                  <a:srgbClr val="002060"/>
                </a:solidFill>
                <a:latin typeface="Times New Roman" pitchFamily="18" charset="0"/>
                <a:cs typeface="Times New Roman" pitchFamily="18" charset="0"/>
              </a:rPr>
              <a:t>Книжная полка</a:t>
            </a:r>
            <a:endParaRPr lang="ru-RU" sz="4000" b="1" dirty="0">
              <a:solidFill>
                <a:srgbClr val="002060"/>
              </a:solidFill>
              <a:latin typeface="Times New Roman" pitchFamily="18" charset="0"/>
              <a:cs typeface="Times New Roman" pitchFamily="18" charset="0"/>
            </a:endParaRPr>
          </a:p>
        </p:txBody>
      </p:sp>
      <p:pic>
        <p:nvPicPr>
          <p:cNvPr id="12292" name="Picture 4" descr="http://static.ozone.ru/multimedia/books_covers/1006010256.jpg">
            <a:hlinkClick r:id="rId17" action="ppaction://hlinksldjump"/>
          </p:cNvPr>
          <p:cNvPicPr>
            <a:picLocks noChangeAspect="1" noChangeArrowheads="1"/>
          </p:cNvPicPr>
          <p:nvPr/>
        </p:nvPicPr>
        <p:blipFill>
          <a:blip r:embed="rId18" cstate="print"/>
          <a:srcRect/>
          <a:stretch>
            <a:fillRect/>
          </a:stretch>
        </p:blipFill>
        <p:spPr bwMode="auto">
          <a:xfrm>
            <a:off x="3491880" y="4005064"/>
            <a:ext cx="1728192" cy="2269671"/>
          </a:xfrm>
          <a:prstGeom prst="rect">
            <a:avLst/>
          </a:prstGeom>
          <a:noFill/>
        </p:spPr>
      </p:pic>
      <p:pic>
        <p:nvPicPr>
          <p:cNvPr id="18" name="Рисунок 17" descr="img67_6.jpg">
            <a:hlinkClick r:id="rId19" action="ppaction://hlinksldjump"/>
          </p:cNvPr>
          <p:cNvPicPr>
            <a:picLocks noChangeAspect="1"/>
          </p:cNvPicPr>
          <p:nvPr/>
        </p:nvPicPr>
        <p:blipFill>
          <a:blip r:embed="rId20" cstate="print"/>
          <a:stretch>
            <a:fillRect/>
          </a:stretch>
        </p:blipFill>
        <p:spPr>
          <a:xfrm>
            <a:off x="1691680" y="3933056"/>
            <a:ext cx="1655356" cy="2304256"/>
          </a:xfrm>
          <a:prstGeom prst="rect">
            <a:avLst/>
          </a:prstGeom>
        </p:spPr>
      </p:pic>
      <p:sp>
        <p:nvSpPr>
          <p:cNvPr id="19" name="TextBox 18"/>
          <p:cNvSpPr txBox="1"/>
          <p:nvPr/>
        </p:nvSpPr>
        <p:spPr>
          <a:xfrm>
            <a:off x="1835696" y="4005064"/>
            <a:ext cx="1314784" cy="646331"/>
          </a:xfrm>
          <a:prstGeom prst="rect">
            <a:avLst/>
          </a:prstGeom>
          <a:noFill/>
        </p:spPr>
        <p:txBody>
          <a:bodyPr wrap="none" rtlCol="0">
            <a:spAutoFit/>
          </a:bodyPr>
          <a:lstStyle/>
          <a:p>
            <a:r>
              <a:rPr lang="ru-RU" b="1" dirty="0" smtClean="0">
                <a:solidFill>
                  <a:srgbClr val="002060"/>
                </a:solidFill>
                <a:latin typeface="Comic Sans MS" pitchFamily="66" charset="0"/>
                <a:cs typeface="Aharoni" pitchFamily="2" charset="-79"/>
              </a:rPr>
              <a:t>Знакомые</a:t>
            </a:r>
            <a:br>
              <a:rPr lang="ru-RU" b="1" dirty="0" smtClean="0">
                <a:solidFill>
                  <a:srgbClr val="002060"/>
                </a:solidFill>
                <a:latin typeface="Comic Sans MS" pitchFamily="66" charset="0"/>
                <a:cs typeface="Aharoni" pitchFamily="2" charset="-79"/>
              </a:rPr>
            </a:br>
            <a:r>
              <a:rPr lang="ru-RU" b="1" dirty="0" smtClean="0">
                <a:solidFill>
                  <a:srgbClr val="002060"/>
                </a:solidFill>
                <a:latin typeface="Comic Sans MS" pitchFamily="66" charset="0"/>
                <a:cs typeface="Aharoni" pitchFamily="2" charset="-79"/>
              </a:rPr>
              <a:t>следы</a:t>
            </a:r>
            <a:endParaRPr lang="ru-RU" b="1" dirty="0">
              <a:solidFill>
                <a:srgbClr val="002060"/>
              </a:solidFill>
              <a:latin typeface="Comic Sans MS" pitchFamily="66" charset="0"/>
              <a:cs typeface="Aharoni" pitchFamily="2" charset="-79"/>
            </a:endParaRPr>
          </a:p>
        </p:txBody>
      </p:sp>
      <p:grpSp>
        <p:nvGrpSpPr>
          <p:cNvPr id="22" name="Группа 21"/>
          <p:cNvGrpSpPr/>
          <p:nvPr/>
        </p:nvGrpSpPr>
        <p:grpSpPr>
          <a:xfrm>
            <a:off x="5508104" y="3861048"/>
            <a:ext cx="1783065" cy="2363303"/>
            <a:chOff x="4499992" y="3789040"/>
            <a:chExt cx="1783065" cy="2363303"/>
          </a:xfrm>
        </p:grpSpPr>
        <p:pic>
          <p:nvPicPr>
            <p:cNvPr id="20" name="Рисунок 19" descr="153943.jpg">
              <a:hlinkClick r:id="rId21" action="ppaction://hlinksldjump"/>
            </p:cNvPr>
            <p:cNvPicPr>
              <a:picLocks noChangeAspect="1"/>
            </p:cNvPicPr>
            <p:nvPr/>
          </p:nvPicPr>
          <p:blipFill>
            <a:blip r:embed="rId22" cstate="print"/>
            <a:stretch>
              <a:fillRect/>
            </a:stretch>
          </p:blipFill>
          <p:spPr>
            <a:xfrm>
              <a:off x="4499992" y="3789040"/>
              <a:ext cx="1676101" cy="2363303"/>
            </a:xfrm>
            <a:prstGeom prst="rect">
              <a:avLst/>
            </a:prstGeom>
          </p:spPr>
        </p:pic>
        <p:sp>
          <p:nvSpPr>
            <p:cNvPr id="21" name="TextBox 20"/>
            <p:cNvSpPr txBox="1"/>
            <p:nvPr/>
          </p:nvSpPr>
          <p:spPr>
            <a:xfrm>
              <a:off x="5292080" y="4869160"/>
              <a:ext cx="990977" cy="584775"/>
            </a:xfrm>
            <a:prstGeom prst="rect">
              <a:avLst/>
            </a:prstGeom>
            <a:noFill/>
          </p:spPr>
          <p:txBody>
            <a:bodyPr wrap="none" rtlCol="0">
              <a:spAutoFit/>
            </a:bodyPr>
            <a:lstStyle/>
            <a:p>
              <a:r>
                <a:rPr lang="ru-RU" sz="1600" b="1" dirty="0" smtClean="0">
                  <a:solidFill>
                    <a:srgbClr val="002060"/>
                  </a:solidFill>
                  <a:latin typeface="Comic Sans MS" pitchFamily="66" charset="0"/>
                </a:rPr>
                <a:t>Мамина</a:t>
              </a:r>
              <a:br>
                <a:rPr lang="ru-RU" sz="1600" b="1" dirty="0" smtClean="0">
                  <a:solidFill>
                    <a:srgbClr val="002060"/>
                  </a:solidFill>
                  <a:latin typeface="Comic Sans MS" pitchFamily="66" charset="0"/>
                </a:rPr>
              </a:br>
              <a:r>
                <a:rPr lang="ru-RU" sz="1600" b="1" dirty="0" smtClean="0">
                  <a:solidFill>
                    <a:srgbClr val="002060"/>
                  </a:solidFill>
                  <a:latin typeface="Comic Sans MS" pitchFamily="66" charset="0"/>
                </a:rPr>
                <a:t>работа</a:t>
              </a:r>
              <a:endParaRPr lang="ru-RU" sz="1600" b="1" dirty="0">
                <a:solidFill>
                  <a:srgbClr val="002060"/>
                </a:solidFill>
                <a:latin typeface="Comic Sans MS" pitchFamily="66"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611560" y="332656"/>
            <a:ext cx="3744416" cy="4968552"/>
          </a:xfrm>
          <a:prstGeom prst="rect">
            <a:avLst/>
          </a:prstGeom>
        </p:spPr>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Торопливый ножик</a:t>
            </a: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Строгал Митя палочку, строгал да бросил. Косая палочка получилась. Неровная. Некрасивая. </a:t>
            </a: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 же это так? — спрашивает Митю отец. </a:t>
            </a: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Ножик плохой, — отвечает Митя. — Косо строгает. </a:t>
            </a: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Да нет, — говорит отец, — ножик хороший. Он только торопливый. Его нужно терпению выучить. </a:t>
            </a: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как? — спрашивает Митя. </a:t>
            </a:r>
          </a:p>
          <a:p>
            <a:pPr lvl="0" eaLnBrk="0" fontAlgn="base" hangingPunct="0">
              <a:spcBef>
                <a:spcPct val="0"/>
              </a:spcBef>
              <a:spcAft>
                <a:spcPct val="0"/>
              </a:spcAf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вот так, — сказал отец и взял палочку да принялся ее строгать потихонечку, полегонечку, осторожно, старательно. </a:t>
            </a:r>
          </a:p>
        </p:txBody>
      </p:sp>
      <p:sp>
        <p:nvSpPr>
          <p:cNvPr id="5" name="Прямоугольник 4"/>
          <p:cNvSpPr/>
          <p:nvPr/>
        </p:nvSpPr>
        <p:spPr>
          <a:xfrm>
            <a:off x="4860032" y="332656"/>
            <a:ext cx="3888432" cy="3139321"/>
          </a:xfrm>
          <a:prstGeom prst="rect">
            <a:avLst/>
          </a:prstGeom>
        </p:spPr>
        <p:txBody>
          <a:bodyPr wrap="square">
            <a:spAutoFit/>
          </a:bodyPr>
          <a:lstStyle/>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Понял Митя, как нужно ножик терпению учить, и стал строгать потихонечку, полегонечку, осторожно, старательно. </a:t>
            </a:r>
          </a:p>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Долго торопливый ножик не хотел слушаться. Торопился, вкривь да вкось норовил вильнуть, да не вышло. Заставил его Митя терпеливым быть. На своем настоял. </a:t>
            </a:r>
          </a:p>
          <a:p>
            <a:pPr lvl="0"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Хорошо стал строгать ножик. Ровно. Красиво. Послушно. </a:t>
            </a:r>
            <a:endParaRPr lang="ru-RU" sz="2800" dirty="0" smtClean="0">
              <a:latin typeface="Times New Roman" pitchFamily="18" charset="0"/>
              <a:cs typeface="Times New Roman" pitchFamily="18" charset="0"/>
            </a:endParaRPr>
          </a:p>
        </p:txBody>
      </p:sp>
      <p:pic>
        <p:nvPicPr>
          <p:cNvPr id="7" name="Picture 6" descr="C:\Users\Артем\Downloads\e-permjak-toroplivyj-nozhik_1.jpg">
            <a:hlinkClick r:id="" action="ppaction://noaction"/>
          </p:cNvPr>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644008" y="3356992"/>
            <a:ext cx="3841374" cy="244827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3087</Words>
  <Application>Microsoft Office PowerPoint</Application>
  <PresentationFormat>Экран (4:3)</PresentationFormat>
  <Paragraphs>279</Paragraphs>
  <Slides>50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98</cp:revision>
  <dcterms:created xsi:type="dcterms:W3CDTF">2016-09-16T17:44:03Z</dcterms:created>
  <dcterms:modified xsi:type="dcterms:W3CDTF">2021-09-16T16:31:02Z</dcterms:modified>
</cp:coreProperties>
</file>