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1" r:id="rId4"/>
    <p:sldId id="260" r:id="rId5"/>
    <p:sldId id="308" r:id="rId6"/>
    <p:sldId id="309" r:id="rId7"/>
    <p:sldId id="310" r:id="rId8"/>
    <p:sldId id="264" r:id="rId9"/>
    <p:sldId id="311" r:id="rId10"/>
    <p:sldId id="312" r:id="rId11"/>
    <p:sldId id="313" r:id="rId12"/>
    <p:sldId id="314" r:id="rId13"/>
    <p:sldId id="262" r:id="rId14"/>
    <p:sldId id="315" r:id="rId15"/>
    <p:sldId id="316" r:id="rId16"/>
    <p:sldId id="317" r:id="rId17"/>
    <p:sldId id="318" r:id="rId18"/>
    <p:sldId id="319" r:id="rId19"/>
    <p:sldId id="265" r:id="rId20"/>
    <p:sldId id="320" r:id="rId21"/>
    <p:sldId id="321" r:id="rId22"/>
    <p:sldId id="322" r:id="rId23"/>
    <p:sldId id="323" r:id="rId24"/>
    <p:sldId id="263" r:id="rId25"/>
    <p:sldId id="266" r:id="rId26"/>
    <p:sldId id="267" r:id="rId27"/>
    <p:sldId id="268" r:id="rId28"/>
    <p:sldId id="269" r:id="rId29"/>
    <p:sldId id="32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00767-371A-4758-8E26-EB7310CFBCE5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A2F62-32F2-4C17-8765-C377E9974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1B54-1DF9-4D34-A7C8-38738A3EAB4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616B-5A8D-4FA8-80C2-FD07C3527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43;&#1054;&#1059;\3%20&#1082;&#1091;&#1088;&#1089;\5%20&#1089;&#1077;&#1084;&#1077;&#1089;&#1090;&#1088;\&#1044;&#1077;&#1090;&#1089;&#1082;&#1072;&#1103;%20&#1083;&#1080;&#1090;&#1077;&#1088;&#1072;&#1090;&#1091;&#1088;&#1072;\&#1052;&#1086;&#1080;%20&#1088;&#1072;&#1073;&#1086;&#1090;&#1099;\&#1052;&#1072;&#1083;&#1099;&#1077;%20&#1092;&#1086;&#1083;&#1100;&#1082;&#1083;&#1086;&#1088;&#1085;&#1099;&#1077;%20&#1078;&#1072;&#1085;&#1088;&#1099;\&#1055;&#1086;&#1090;&#1077;&#1096;&#1082;&#1080;.mp4" TargetMode="Externa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18" Type="http://schemas.openxmlformats.org/officeDocument/2006/relationships/image" Target="../media/image6.jpeg"/><Relationship Id="rId26" Type="http://schemas.openxmlformats.org/officeDocument/2006/relationships/slide" Target="slide21.xml"/><Relationship Id="rId39" Type="http://schemas.openxmlformats.org/officeDocument/2006/relationships/image" Target="../media/image12.jpeg"/><Relationship Id="rId3" Type="http://schemas.openxmlformats.org/officeDocument/2006/relationships/slide" Target="slide25.xml"/><Relationship Id="rId21" Type="http://schemas.openxmlformats.org/officeDocument/2006/relationships/slide" Target="slide16.xml"/><Relationship Id="rId34" Type="http://schemas.openxmlformats.org/officeDocument/2006/relationships/image" Target="../media/image8.jpeg"/><Relationship Id="rId7" Type="http://schemas.openxmlformats.org/officeDocument/2006/relationships/slide" Target="slide4.xml"/><Relationship Id="rId12" Type="http://schemas.openxmlformats.org/officeDocument/2006/relationships/image" Target="../media/image5.jpeg"/><Relationship Id="rId17" Type="http://schemas.openxmlformats.org/officeDocument/2006/relationships/slide" Target="slide13.xml"/><Relationship Id="rId25" Type="http://schemas.openxmlformats.org/officeDocument/2006/relationships/slide" Target="slide20.xml"/><Relationship Id="rId33" Type="http://schemas.openxmlformats.org/officeDocument/2006/relationships/slide" Target="slide1.xml"/><Relationship Id="rId38" Type="http://schemas.openxmlformats.org/officeDocument/2006/relationships/image" Target="../media/image11.jpeg"/><Relationship Id="rId2" Type="http://schemas.openxmlformats.org/officeDocument/2006/relationships/image" Target="../media/image2.jpeg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24" Type="http://schemas.openxmlformats.org/officeDocument/2006/relationships/image" Target="../media/image7.jpeg"/><Relationship Id="rId32" Type="http://schemas.openxmlformats.org/officeDocument/2006/relationships/slide" Target="slide28.xml"/><Relationship Id="rId37" Type="http://schemas.openxmlformats.org/officeDocument/2006/relationships/image" Target="../media/image10.jpeg"/><Relationship Id="rId40" Type="http://schemas.openxmlformats.org/officeDocument/2006/relationships/slide" Target="slide29.xml"/><Relationship Id="rId5" Type="http://schemas.openxmlformats.org/officeDocument/2006/relationships/slide" Target="slide3.xml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3.xml"/><Relationship Id="rId36" Type="http://schemas.openxmlformats.org/officeDocument/2006/relationships/image" Target="../media/image9.jpeg"/><Relationship Id="rId10" Type="http://schemas.openxmlformats.org/officeDocument/2006/relationships/slide" Target="slide7.xml"/><Relationship Id="rId19" Type="http://schemas.openxmlformats.org/officeDocument/2006/relationships/slide" Target="slide14.xml"/><Relationship Id="rId31" Type="http://schemas.openxmlformats.org/officeDocument/2006/relationships/slide" Target="slide27.xml"/><Relationship Id="rId4" Type="http://schemas.openxmlformats.org/officeDocument/2006/relationships/image" Target="../media/image3.jpeg"/><Relationship Id="rId9" Type="http://schemas.openxmlformats.org/officeDocument/2006/relationships/slide" Target="slide6.xml"/><Relationship Id="rId14" Type="http://schemas.openxmlformats.org/officeDocument/2006/relationships/slide" Target="slide10.xml"/><Relationship Id="rId22" Type="http://schemas.openxmlformats.org/officeDocument/2006/relationships/slide" Target="slide17.xml"/><Relationship Id="rId27" Type="http://schemas.openxmlformats.org/officeDocument/2006/relationships/slide" Target="slide22.xml"/><Relationship Id="rId30" Type="http://schemas.openxmlformats.org/officeDocument/2006/relationships/slide" Target="slide26.xml"/><Relationship Id="rId35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7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3;&#1054;&#1059;\3%20&#1082;&#1091;&#1088;&#1089;\5%20&#1089;&#1077;&#1084;&#1077;&#1089;&#1090;&#1088;\&#1044;&#1077;&#1090;&#1089;&#1082;&#1072;&#1103;%20&#1083;&#1080;&#1090;&#1077;&#1088;&#1072;&#1090;&#1091;&#1088;&#1072;\&#1052;&#1086;&#1080;%20&#1088;&#1072;&#1073;&#1086;&#1090;&#1099;\&#1052;&#1072;&#1083;&#1099;&#1077;%20&#1092;&#1086;&#1083;&#1100;&#1082;&#1083;&#1086;&#1088;&#1085;&#1099;&#1077;%20&#1078;&#1072;&#1085;&#1088;&#1099;\&#1050;&#1086;&#1083;&#1099;&#1073;&#1077;&#1083;&#1100;&#1085;&#1072;&#1103;.mp3" TargetMode="External"/><Relationship Id="rId6" Type="http://schemas.openxmlformats.org/officeDocument/2006/relationships/image" Target="../media/image4.jpeg"/><Relationship Id="rId5" Type="http://schemas.openxmlformats.org/officeDocument/2006/relationships/slide" Target="slide1.xml"/><Relationship Id="rId10" Type="http://schemas.openxmlformats.org/officeDocument/2006/relationships/image" Target="../media/image15.png"/><Relationship Id="rId4" Type="http://schemas.openxmlformats.org/officeDocument/2006/relationships/image" Target="../media/image17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6516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Gabriola" pitchFamily="82" charset="0"/>
                <a:ea typeface="DejaVu Serif" pitchFamily="18" charset="0"/>
              </a:rPr>
              <a:t>Малые фольклорные жанры</a:t>
            </a:r>
            <a:endParaRPr lang="ru-RU" sz="7200" b="1" dirty="0">
              <a:solidFill>
                <a:srgbClr val="002060"/>
              </a:solidFill>
              <a:latin typeface="Gabriola" pitchFamily="82" charset="0"/>
              <a:ea typeface="DejaVu Serif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91880" y="2996952"/>
            <a:ext cx="2520280" cy="1152128"/>
            <a:chOff x="3491880" y="2996952"/>
            <a:chExt cx="2520280" cy="1152128"/>
          </a:xfrm>
        </p:grpSpPr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3635896" y="3140968"/>
              <a:ext cx="2124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000"/>
                  </a:solidFill>
                  <a:latin typeface="Gabriola" pitchFamily="82" charset="0"/>
                </a:rPr>
                <a:t>Начать игру</a:t>
              </a:r>
              <a:endParaRPr lang="ru-RU" sz="3600" b="1" dirty="0">
                <a:solidFill>
                  <a:srgbClr val="008000"/>
                </a:solidFill>
                <a:latin typeface="Gabriola" pitchFamily="82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491880" y="2996952"/>
              <a:ext cx="2520280" cy="1152128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052736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Отгадайте загадку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944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916832"/>
            <a:ext cx="5382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Летают огненные стрелы,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Изранив тучи в небесах.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Они сначала погремели,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Потом исчезли – все в слезах…</a:t>
            </a:r>
          </a:p>
        </p:txBody>
      </p:sp>
      <p:sp>
        <p:nvSpPr>
          <p:cNvPr id="3074" name="AutoShape 2" descr="http://otvprim.ru/files/Image/news/37148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otvprim.ru/files/Image/news/3714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44824"/>
            <a:ext cx="5447596" cy="4104456"/>
          </a:xfrm>
          <a:prstGeom prst="rect">
            <a:avLst/>
          </a:prstGeom>
          <a:noFill/>
        </p:spPr>
      </p:pic>
      <p:pic>
        <p:nvPicPr>
          <p:cNvPr id="8" name="Рисунок 7" descr="156571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864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980728"/>
            <a:ext cx="3674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Отгадайте загадку</a:t>
            </a:r>
          </a:p>
        </p:txBody>
      </p:sp>
      <p:sp>
        <p:nvSpPr>
          <p:cNvPr id="3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4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944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76872"/>
            <a:ext cx="5670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Золотое решето,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черных домиков полно.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Сколько черненьких домов,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Столько беленьких жильцов.</a:t>
            </a:r>
          </a:p>
        </p:txBody>
      </p:sp>
      <p:pic>
        <p:nvPicPr>
          <p:cNvPr id="2050" name="Picture 2" descr="http://img0.liveinternet.ru/images/attach/c/2/64/358/64358961_62161084_1280565457_725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6144683" cy="4608512"/>
          </a:xfrm>
          <a:prstGeom prst="rect">
            <a:avLst/>
          </a:prstGeom>
          <a:noFill/>
        </p:spPr>
      </p:pic>
      <p:pic>
        <p:nvPicPr>
          <p:cNvPr id="7" name="Рисунок 6" descr="156571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980728"/>
            <a:ext cx="3674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Отгадайте загадку</a:t>
            </a:r>
          </a:p>
        </p:txBody>
      </p:sp>
      <p:sp>
        <p:nvSpPr>
          <p:cNvPr id="3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5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944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988840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Стоит весёлый, светлый дом.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Ребят проворных много в нём.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Там пишут и считают,</a:t>
            </a:r>
            <a:br>
              <a:rPr lang="ru-RU" sz="4000" dirty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Рисуют и читают.</a:t>
            </a:r>
          </a:p>
        </p:txBody>
      </p:sp>
      <p:pic>
        <p:nvPicPr>
          <p:cNvPr id="1026" name="Picture 2" descr="http://open.az/uploads/posts/2013-03/1363788234_1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7380312" cy="3879470"/>
          </a:xfrm>
          <a:prstGeom prst="rect">
            <a:avLst/>
          </a:prstGeom>
          <a:noFill/>
        </p:spPr>
      </p:pic>
      <p:pic>
        <p:nvPicPr>
          <p:cNvPr id="7" name="Рисунок 6" descr="156571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24744"/>
            <a:ext cx="4001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Что такое </a:t>
            </a:r>
            <a:r>
              <a:rPr lang="ru-RU" sz="4400" b="1" dirty="0" err="1" smtClean="0">
                <a:solidFill>
                  <a:srgbClr val="002060"/>
                </a:solidFill>
                <a:latin typeface="Gabriola" pitchFamily="82" charset="0"/>
              </a:rPr>
              <a:t>потешки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24944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2. песенка-приговорка</a:t>
            </a: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, сопутствующая игре с пальцами, руками и ногами 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ребёнка</a:t>
            </a: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1. небольшой </a:t>
            </a: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стишок, форма жеребьёвки, с помощью которой определяют, кто водит в игре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149080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3. фраза</a:t>
            </a: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, построенная на сочетании звуков, затрудняющих быстрое произношение 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слов</a:t>
            </a: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256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936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1565710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256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936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340768"/>
            <a:ext cx="4439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Продолжите </a:t>
            </a:r>
            <a:r>
              <a:rPr lang="ru-RU" sz="4400" b="1" dirty="0" err="1" smtClean="0">
                <a:solidFill>
                  <a:srgbClr val="002060"/>
                </a:solidFill>
                <a:latin typeface="Gabriola" pitchFamily="82" charset="0"/>
              </a:rPr>
              <a:t>потешку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492896"/>
            <a:ext cx="30428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abriola" pitchFamily="82" charset="0"/>
              </a:rPr>
              <a:t>Ладушки-ладушки, </a:t>
            </a:r>
            <a:endParaRPr lang="ru-RU" sz="36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Gabriola" pitchFamily="82" charset="0"/>
              </a:rPr>
              <a:t>Г</a:t>
            </a:r>
            <a:r>
              <a:rPr lang="ru-RU" sz="3600" dirty="0" smtClean="0">
                <a:solidFill>
                  <a:srgbClr val="002060"/>
                </a:solidFill>
                <a:latin typeface="Gabriola" pitchFamily="82" charset="0"/>
              </a:rPr>
              <a:t>де </a:t>
            </a:r>
            <a:r>
              <a:rPr lang="ru-RU" sz="3600" dirty="0">
                <a:solidFill>
                  <a:srgbClr val="002060"/>
                </a:solidFill>
                <a:latin typeface="Gabriola" pitchFamily="82" charset="0"/>
              </a:rPr>
              <a:t>были</a:t>
            </a:r>
            <a:r>
              <a:rPr lang="ru-RU" sz="3600" dirty="0" smtClean="0">
                <a:solidFill>
                  <a:srgbClr val="002060"/>
                </a:solidFill>
                <a:latin typeface="Gabriola" pitchFamily="82" charset="0"/>
              </a:rPr>
              <a:t>?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Gabriola" pitchFamily="82" charset="0"/>
              </a:rPr>
              <a:t>У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 _______________________________. </a:t>
            </a: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573016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бабушки</a:t>
            </a:r>
            <a:endParaRPr lang="ru-RU" sz="36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5778" name="Picture 2" descr="http://nachalo4ka.ru/wp-content/uploads/2014/08/Baba-s-korzin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448272" cy="4837312"/>
          </a:xfrm>
          <a:prstGeom prst="rect">
            <a:avLst/>
          </a:prstGeom>
          <a:noFill/>
        </p:spPr>
      </p:pic>
      <p:pic>
        <p:nvPicPr>
          <p:cNvPr id="8" name="Рисунок 7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936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052736"/>
            <a:ext cx="6090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Угадайте </a:t>
            </a:r>
            <a:r>
              <a:rPr lang="ru-RU" sz="4400" b="1" dirty="0" err="1" smtClean="0">
                <a:solidFill>
                  <a:srgbClr val="002060"/>
                </a:solidFill>
                <a:latin typeface="Gabriola" pitchFamily="82" charset="0"/>
              </a:rPr>
              <a:t>потешку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 по картинке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" name="Рисунок 4" descr="523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844824"/>
            <a:ext cx="4608512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1628801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Сорока-сорока</a:t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Кашу варила,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Деток кормила.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Этому дала,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Этому дала,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Этому дала,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Этому дала,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482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А этому не дала:</a:t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Ты воды не носил,</a:t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Дров не рубил,</a:t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Каши не варил — </a:t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Тебе нет ничего!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8" name="Рисунок 7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256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4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936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8478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Вот мы руки развели,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Словно удивились.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И друг другу до земли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В пояс поклонились!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Наклонились, выпрямились,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Наклонились, выпрямились.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Ниже, ниже, не ленись,</a:t>
            </a:r>
            <a: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dirty="0">
                <a:solidFill>
                  <a:srgbClr val="002060"/>
                </a:solidFill>
                <a:latin typeface="Gabriola" pitchFamily="82" charset="0"/>
              </a:rPr>
              <a:t>Поклонись и улыбнись.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7896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Когда нам поможет эта </a:t>
            </a:r>
            <a:r>
              <a:rPr lang="ru-RU" sz="4400" b="1" dirty="0" err="1" smtClean="0">
                <a:solidFill>
                  <a:srgbClr val="002060"/>
                </a:solidFill>
                <a:latin typeface="Gabriola" pitchFamily="82" charset="0"/>
              </a:rPr>
              <a:t>потешка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? Когда… 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210" y="1700808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Будем делать уроки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7576" y="2420888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Будем </a:t>
            </a: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ложиться спать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717032"/>
            <a:ext cx="3454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Будем делать </a:t>
            </a: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зарядку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10" name="Рисунок 9" descr="1565710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256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5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28" descr="SQUARE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936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268760"/>
            <a:ext cx="4363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Продолжите </a:t>
            </a:r>
            <a:r>
              <a:rPr lang="ru-RU" sz="4400" b="1" dirty="0" err="1">
                <a:solidFill>
                  <a:srgbClr val="002060"/>
                </a:solidFill>
                <a:latin typeface="Gabriola" pitchFamily="82" charset="0"/>
              </a:rPr>
              <a:t>потешку</a:t>
            </a:r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227687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Три- та, та, три- та, та!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Вышла кошка за _________________</a:t>
            </a: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78092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кота</a:t>
            </a:r>
            <a:endParaRPr lang="ru-RU" sz="36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2706" name="Picture 2" descr="http://www.studmed.ru/docs/static/5/3/a/2/0/53a203ca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4248472" cy="3087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441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Минутка отдыха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" name="Потеш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8040216" cy="4522622"/>
          </a:xfrm>
          <a:prstGeom prst="rect">
            <a:avLst/>
          </a:prstGeom>
        </p:spPr>
      </p:pic>
      <p:pic>
        <p:nvPicPr>
          <p:cNvPr id="5" name="Рисунок 4" descr="1565710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032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1. краткое</a:t>
            </a:r>
            <a:r>
              <a:rPr lang="ru-RU" sz="3600" b="1" dirty="0">
                <a:solidFill>
                  <a:srgbClr val="008000"/>
                </a:solidFill>
                <a:latin typeface="Gabriola" pitchFamily="82" charset="0"/>
              </a:rPr>
              <a:t>, ритмизованное изречение, несущее обобщённую мысль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80928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2. песенка-приговорка, сопутствующая игре с пальцами, руками и ногами ребёнка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05064"/>
            <a:ext cx="597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3. песня, которой убаюкивают ребёнка</a:t>
            </a:r>
            <a:endParaRPr lang="ru-RU" sz="36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0728"/>
            <a:ext cx="4025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abriola" pitchFamily="82" charset="0"/>
              </a:rPr>
              <a:t>Что такое пословицы? </a:t>
            </a:r>
            <a:endParaRPr lang="ru-RU" sz="4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8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88640"/>
            <a:ext cx="4104456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1565710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43" descr="SQUARE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07633" y="4004320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" name="AutoShape 11" descr="SQUARE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16239" y="476275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2" name="AutoShape 12" descr="SQUARE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508104" y="476672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3" name="AutoShape 13" descr="SQUARE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00266" y="476672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4" name="AutoShape 14" descr="SQUARE2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092429" y="476672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5" name="AutoShape 15" descr="SQUARE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84591" y="476672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7" name="AutoShape 19" descr="SQUARE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16015" y="14127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2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8" name="AutoShape 20" descr="SQUARE2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08178" y="1412776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12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9" name="AutoShape 21" descr="SQUARE2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00340" y="14127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2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0" name="AutoShape 22" descr="SQUARE2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092503" y="1412776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12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1" name="AutoShape 23" descr="SQUARE2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84665" y="14127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2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3" name="AutoShape 28" descr="SQUARE2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715941" y="234888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8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4" name="AutoShape 29" descr="SQUARE2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508104" y="2348880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18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5" name="AutoShape 30" descr="SQUARE2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00266" y="234888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8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6" name="AutoShape 31" descr="SQUARE2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92429" y="2348880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18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7" name="AutoShape 32" descr="SQUARE2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884591" y="234888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18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9" name="AutoShape 35" descr="SQUARE2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715941" y="32129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2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0" name="AutoShape 36" descr="SQUARE27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508104" y="3212976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2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" name="AutoShape 37" descr="SQUARE27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00266" y="32129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2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2" name="AutoShape 38" descr="SQUARE27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92429" y="3212976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2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3" name="AutoShape 39" descr="SQUARE27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84591" y="3212976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2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" name="AutoShape 42" descr="SQUARE3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4715941" y="4005064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6" name="AutoShape 44" descr="SQUARE3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6300266" y="4005064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7" name="AutoShape 45" descr="SQUARE3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7092429" y="4005064"/>
            <a:ext cx="719137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8" name="AutoShape 46" descr="SQUARE3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884591" y="4005064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" name="AutoShape 11" descr="SQUARE26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1691829" y="476672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3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7" name="AutoShape 19" descr="SQUARE28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1691829" y="1412776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3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78" name="AutoShape 28" descr="SQUARE2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1691829" y="2348880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37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err="1" smtClean="0">
                <a:solidFill>
                  <a:srgbClr val="E20000"/>
                </a:solidFill>
                <a:latin typeface="Times New Roman" pitchFamily="18" charset="0"/>
              </a:rPr>
              <a:t>Потешки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79" name="AutoShape 35" descr="SQUARE2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1691829" y="3140968"/>
            <a:ext cx="2736304" cy="792733"/>
          </a:xfrm>
          <a:prstGeom prst="roundRect">
            <a:avLst>
              <a:gd name="adj" fmla="val 16667"/>
            </a:avLst>
          </a:prstGeom>
          <a:blipFill dpi="0" rotWithShape="1">
            <a:blip r:embed="rId38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</a:t>
            </a:r>
            <a:b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80" name="AutoShape 42" descr="SQUARE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1829" y="4005064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39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81" name="Стрелка вправо 80">
            <a:hlinkClick r:id="rId40" action="ppaction://hlinksldjump"/>
          </p:cNvPr>
          <p:cNvSpPr/>
          <p:nvPr/>
        </p:nvSpPr>
        <p:spPr>
          <a:xfrm>
            <a:off x="7164288" y="5805264"/>
            <a:ext cx="1584176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032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88640"/>
            <a:ext cx="4104456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132856"/>
            <a:ext cx="52383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Лёгок на помине.</a:t>
            </a:r>
            <a:b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Кота в мешке покупать.</a:t>
            </a:r>
            <a:b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</a:b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Соловьём поёт.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</a:b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24744"/>
            <a:ext cx="3810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Укажите пословицу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933056"/>
            <a:ext cx="4931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 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4. Делу - время, потехе - час.</a:t>
            </a:r>
            <a:endParaRPr lang="ru-RU" sz="2000" b="1" dirty="0"/>
          </a:p>
        </p:txBody>
      </p:sp>
      <p:pic>
        <p:nvPicPr>
          <p:cNvPr id="80898" name="Picture 2" descr="http://vneshkolnik.ru/media/11%20%D0%94%D0%B5%D0%BB%D1%83%20-%20%D0%B2%D1%80%D0%B5%D0%BC%D1%8F,%20%D0%BF%D0%BE%D1%82%D0%B5%D1%85%D0%B5%20-%20%D1%87%D0%B0%D1%81%20Mirovskiy%20Sergey,%2012%20let.%20%D0%9F%D1%80%D0%B8%D0%B4%D0%BD%D0%B5%D1%81%D1%82%D1%80%D0%BE%D0%B2%D1%8C%D0%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16832"/>
            <a:ext cx="2880320" cy="2160240"/>
          </a:xfrm>
          <a:prstGeom prst="rect">
            <a:avLst/>
          </a:prstGeom>
          <a:noFill/>
        </p:spPr>
      </p:pic>
      <p:pic>
        <p:nvPicPr>
          <p:cNvPr id="8" name="Рисунок 7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032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88640"/>
            <a:ext cx="4104456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57301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К 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большому терпению придёт и умение.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24744"/>
            <a:ext cx="3727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DejaVu Serif" pitchFamily="18" charset="0"/>
              </a:rPr>
              <a:t>Укажите поговорку</a:t>
            </a:r>
            <a:endParaRPr lang="ru-RU" sz="4400" b="1" dirty="0">
              <a:solidFill>
                <a:srgbClr val="002060"/>
              </a:solidFill>
              <a:latin typeface="Gabriola" pitchFamily="82" charset="0"/>
              <a:ea typeface="DejaVu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996952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 Хоть шаром покати.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916832"/>
            <a:ext cx="5933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 На голове густо, а в голове пусто.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420888"/>
            <a:ext cx="6590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 На чужой стороне и весна не красна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9874" name="Picture 2" descr="http://translate.academic.ru/pictures/idioms_pictures_ru_en/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3057525" cy="1724025"/>
          </a:xfrm>
          <a:prstGeom prst="rect">
            <a:avLst/>
          </a:prstGeom>
          <a:noFill/>
        </p:spPr>
      </p:pic>
      <p:pic>
        <p:nvPicPr>
          <p:cNvPr id="11" name="Рисунок 10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032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4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88640"/>
            <a:ext cx="4104456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340768"/>
            <a:ext cx="4084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Закончите пословицу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8125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latin typeface="Gabriola" pitchFamily="82" charset="0"/>
              </a:rPr>
              <a:t>Человек без друзей, что дерево без __________________</a:t>
            </a:r>
            <a:endParaRPr lang="ru-RU" sz="44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2276872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корней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8850" name="Picture 2" descr="http://phoenixps.com.au/wp-content/uploads/2012/07/dreamstime_s_29924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140968"/>
            <a:ext cx="7620000" cy="3124201"/>
          </a:xfrm>
          <a:prstGeom prst="rect">
            <a:avLst/>
          </a:prstGeom>
          <a:noFill/>
        </p:spPr>
      </p:pic>
      <p:pic>
        <p:nvPicPr>
          <p:cNvPr id="9" name="Рисунок 8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6032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5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35" descr="SQUARE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88640"/>
            <a:ext cx="4104456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Пословицы и поговорки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268760"/>
            <a:ext cx="4084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Закончите пословицу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348880"/>
            <a:ext cx="7593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8000"/>
                </a:solidFill>
                <a:latin typeface="Gabriola" pitchFamily="82" charset="0"/>
              </a:rPr>
              <a:t>От труда здоровеют, а от лени </a:t>
            </a:r>
            <a:r>
              <a:rPr lang="ru-RU" sz="4400" dirty="0" smtClean="0">
                <a:solidFill>
                  <a:srgbClr val="008000"/>
                </a:solidFill>
                <a:latin typeface="Gabriola" pitchFamily="82" charset="0"/>
              </a:rPr>
              <a:t>________________</a:t>
            </a:r>
            <a:endParaRPr lang="ru-RU" sz="44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276872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Gabriola" pitchFamily="82" charset="0"/>
              </a:rPr>
              <a:t>болеют</a:t>
            </a:r>
            <a:endParaRPr lang="ru-RU" sz="44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7826" name="Picture 2" descr="http://stat8.blog.ru/lr/0c1e83394cd7687909ce904acc08b5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73016"/>
            <a:ext cx="2808312" cy="2406507"/>
          </a:xfrm>
          <a:prstGeom prst="rect">
            <a:avLst/>
          </a:prstGeom>
          <a:noFill/>
        </p:spPr>
      </p:pic>
      <p:sp>
        <p:nvSpPr>
          <p:cNvPr id="77828" name="AutoShape 4" descr="http://chempion18.ru/pictures/content/0_a7281_ac448c91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0" name="Picture 6" descr="http://chempion18.ru/pictures/content/0_a7281_ac448c91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356992"/>
            <a:ext cx="3648405" cy="2736304"/>
          </a:xfrm>
          <a:prstGeom prst="rect">
            <a:avLst/>
          </a:prstGeom>
          <a:noFill/>
        </p:spPr>
      </p:pic>
      <p:pic>
        <p:nvPicPr>
          <p:cNvPr id="13" name="Рисунок 12" descr="156571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268760"/>
            <a:ext cx="4628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Закончите скороговорку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32016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7904" y="260648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916832"/>
            <a:ext cx="4366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srgbClr val="008000"/>
                </a:solidFill>
                <a:latin typeface="Gabriola" pitchFamily="82" charset="0"/>
              </a:rPr>
              <a:t>От </a:t>
            </a:r>
            <a:r>
              <a:rPr lang="ru-RU" sz="4800" dirty="0">
                <a:solidFill>
                  <a:srgbClr val="008000"/>
                </a:solidFill>
                <a:latin typeface="Gabriola" pitchFamily="82" charset="0"/>
              </a:rPr>
              <a:t>топота </a:t>
            </a:r>
            <a:r>
              <a:rPr lang="ru-RU" sz="4800" dirty="0" smtClean="0">
                <a:solidFill>
                  <a:srgbClr val="008000"/>
                </a:solidFill>
                <a:latin typeface="Gabriola" pitchFamily="82" charset="0"/>
              </a:rPr>
              <a:t>копыт …</a:t>
            </a:r>
            <a:endParaRPr lang="ru-RU" sz="48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852936"/>
            <a:ext cx="3520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1. Пыль по полю летит</a:t>
            </a:r>
            <a:endParaRPr lang="ru-RU" sz="36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2936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2. </a:t>
            </a:r>
            <a:r>
              <a:rPr lang="ru-RU" sz="3600" b="1" dirty="0">
                <a:solidFill>
                  <a:srgbClr val="008000"/>
                </a:solidFill>
                <a:latin typeface="Gabriola" pitchFamily="82" charset="0"/>
              </a:rPr>
              <a:t>Пыль по </a:t>
            </a:r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квартире </a:t>
            </a:r>
            <a:r>
              <a:rPr lang="ru-RU" sz="3600" b="1" dirty="0">
                <a:solidFill>
                  <a:srgbClr val="008000"/>
                </a:solidFill>
                <a:latin typeface="Gabriola" pitchFamily="82" charset="0"/>
              </a:rPr>
              <a:t>летит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501008"/>
            <a:ext cx="3565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8000"/>
                </a:solidFill>
                <a:latin typeface="Gabriola" pitchFamily="82" charset="0"/>
              </a:rPr>
              <a:t>3. </a:t>
            </a:r>
            <a:r>
              <a:rPr lang="ru-RU" sz="3600" b="1" dirty="0">
                <a:solidFill>
                  <a:srgbClr val="008000"/>
                </a:solidFill>
                <a:latin typeface="Gabriola" pitchFamily="82" charset="0"/>
              </a:rPr>
              <a:t>Пыль по полю летит</a:t>
            </a:r>
          </a:p>
        </p:txBody>
      </p:sp>
      <p:pic>
        <p:nvPicPr>
          <p:cNvPr id="53250" name="Picture 2" descr="http://kl-photography.com/galleries/country_scenes/images/hooves-12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221088"/>
            <a:ext cx="3132348" cy="2088232"/>
          </a:xfrm>
          <a:prstGeom prst="rect">
            <a:avLst/>
          </a:prstGeom>
          <a:noFill/>
        </p:spPr>
      </p:pic>
      <p:pic>
        <p:nvPicPr>
          <p:cNvPr id="11" name="Рисунок 10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040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23928" y="260648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12776"/>
            <a:ext cx="701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Через что ехал Грека в известной скороговорке?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717032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Через поле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92494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Через </a:t>
            </a: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реку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924944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1. Через гору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717032"/>
            <a:ext cx="2499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</a:t>
            </a:r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Через </a:t>
            </a: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ручей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50180" name="Picture 4" descr="http://www.enjoyrussian.com/resources/17884-orig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365104"/>
            <a:ext cx="2016224" cy="2238485"/>
          </a:xfrm>
          <a:prstGeom prst="rect">
            <a:avLst/>
          </a:prstGeom>
          <a:noFill/>
        </p:spPr>
      </p:pic>
      <p:pic>
        <p:nvPicPr>
          <p:cNvPr id="11" name="Рисунок 10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040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23928" y="260648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5670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Вдали от города, вначале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В карьере камень добывали.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Потом внезапно навсегда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Его заполнила вода.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По край заполнила. Поверь!</a:t>
            </a:r>
          </a:p>
          <a:p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Что там находится теперь?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052736"/>
            <a:ext cx="3674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Отгадайте загадку</a:t>
            </a:r>
          </a:p>
        </p:txBody>
      </p:sp>
      <p:sp>
        <p:nvSpPr>
          <p:cNvPr id="49156" name="AutoShape 4" descr="http://www.xurma.ru/wp-content/uploads/Svetloyar/Svetloyar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http://www.xurma.ru/wp-content/uploads/Svetloyar/Svetloya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785035" cy="2232248"/>
          </a:xfrm>
          <a:prstGeom prst="rect">
            <a:avLst/>
          </a:prstGeom>
          <a:noFill/>
        </p:spPr>
      </p:pic>
      <p:pic>
        <p:nvPicPr>
          <p:cNvPr id="10" name="Рисунок 9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040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4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23928" y="260648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268760"/>
            <a:ext cx="51363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Что Клара украл у Карла</a:t>
            </a: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в известной скороговорке?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924944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Gabriola" pitchFamily="82" charset="0"/>
              </a:rPr>
              <a:t>1. Гитару</a:t>
            </a:r>
            <a:endParaRPr lang="ru-RU" sz="44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4944"/>
            <a:ext cx="2056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8000"/>
                </a:solidFill>
                <a:latin typeface="Gabriola" pitchFamily="82" charset="0"/>
              </a:rPr>
              <a:t>2. Барабан</a:t>
            </a:r>
            <a:endParaRPr lang="ru-RU" sz="44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789040"/>
            <a:ext cx="2130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8000"/>
                </a:solidFill>
                <a:latin typeface="Gabriola" pitchFamily="82" charset="0"/>
              </a:rPr>
              <a:t>4. Скрипку</a:t>
            </a:r>
            <a:endParaRPr lang="ru-RU" sz="44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789040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8000"/>
                </a:solidFill>
                <a:latin typeface="Gabriola" pitchFamily="82" charset="0"/>
              </a:rPr>
              <a:t>3. Кларнет</a:t>
            </a:r>
            <a:endParaRPr lang="ru-RU" sz="44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48130" name="Picture 2" descr="http://images.musicalads.co.uk/clari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81128"/>
            <a:ext cx="2385142" cy="1872208"/>
          </a:xfrm>
          <a:prstGeom prst="rect">
            <a:avLst/>
          </a:prstGeom>
          <a:noFill/>
        </p:spPr>
      </p:pic>
      <p:pic>
        <p:nvPicPr>
          <p:cNvPr id="10" name="Рисунок 9" descr="156571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040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5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3" name="AutoShape 42" descr="SQUARE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23928" y="260648"/>
            <a:ext cx="2735362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Секрет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65104"/>
            <a:ext cx="8676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Gabriola" pitchFamily="82" charset="0"/>
              </a:rPr>
              <a:t>художественное коллективное творчество народа, отражающее его жизнь, воззрения, идеалы, принципы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196752"/>
            <a:ext cx="4153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Что такое фольклор? 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7106" name="Picture 2" descr="http://detsadik-6.ucoz.ru/1/2/article210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76872"/>
            <a:ext cx="2376264" cy="1696059"/>
          </a:xfrm>
          <a:prstGeom prst="rect">
            <a:avLst/>
          </a:prstGeom>
          <a:noFill/>
        </p:spPr>
      </p:pic>
      <p:sp>
        <p:nvSpPr>
          <p:cNvPr id="47108" name="AutoShape 4" descr="http://www.kultu-rolog.ru/assets/images/horov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://www.kultu-rolog.ru/assets/images/horov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2" name="Picture 8" descr="http://www.kultu-rolog.ru/assets/images/horov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04864"/>
            <a:ext cx="2304256" cy="1894099"/>
          </a:xfrm>
          <a:prstGeom prst="rect">
            <a:avLst/>
          </a:prstGeom>
          <a:noFill/>
        </p:spPr>
      </p:pic>
      <p:pic>
        <p:nvPicPr>
          <p:cNvPr id="47114" name="Picture 10" descr="http://www.2099.ru/wp-content/uploads/2013/07/15637736_Mihail_Boskin_Horovod_1910e_sz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132856"/>
            <a:ext cx="2418268" cy="2232248"/>
          </a:xfrm>
          <a:prstGeom prst="rect">
            <a:avLst/>
          </a:prstGeom>
          <a:noFill/>
        </p:spPr>
      </p:pic>
      <p:pic>
        <p:nvPicPr>
          <p:cNvPr id="11" name="Рисунок 10" descr="1565710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692696"/>
            <a:ext cx="625844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002060"/>
                </a:solidFill>
                <a:latin typeface="Gabriola" pitchFamily="82" charset="0"/>
              </a:rPr>
              <a:t>Молодцы! </a:t>
            </a:r>
          </a:p>
          <a:p>
            <a:pPr algn="ctr"/>
            <a:r>
              <a:rPr lang="ru-RU" sz="11500" b="1" dirty="0" smtClean="0">
                <a:solidFill>
                  <a:srgbClr val="002060"/>
                </a:solidFill>
                <a:latin typeface="Gabriola" pitchFamily="82" charset="0"/>
              </a:rPr>
              <a:t>Так держать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0" dirty="0" smtClean="0">
                <a:solidFill>
                  <a:srgbClr val="002060"/>
                </a:solidFill>
                <a:latin typeface="Gabriola" pitchFamily="82" charset="0"/>
              </a:rPr>
              <a:t>Какой из представленных жанров входит в малые жанры фольклора?</a:t>
            </a:r>
            <a:endParaRPr lang="ru-RU" sz="4400" b="1" i="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132856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Былины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96952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Сказки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3068960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Частушки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132856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Песня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7" name="Рисунок 6" descr="92047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524220" cy="2143900"/>
          </a:xfrm>
          <a:prstGeom prst="rect">
            <a:avLst/>
          </a:prstGeom>
        </p:spPr>
      </p:pic>
      <p:pic>
        <p:nvPicPr>
          <p:cNvPr id="8" name="Рисунок 7" descr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4404355" cy="2520280"/>
          </a:xfrm>
          <a:prstGeom prst="rect">
            <a:avLst/>
          </a:prstGeom>
        </p:spPr>
      </p:pic>
      <p:sp>
        <p:nvSpPr>
          <p:cNvPr id="9" name="AutoShape 11" descr="SQUARE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6256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AutoShape 11" descr="SQUARE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5936" y="188640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156571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7181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Определите малый фольклорный жанр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</a:t>
            </a:r>
            <a:r>
              <a:rPr lang="ru-RU" sz="4000" b="1" dirty="0" err="1" smtClean="0">
                <a:solidFill>
                  <a:srgbClr val="008000"/>
                </a:solidFill>
                <a:latin typeface="Gabriola" pitchFamily="82" charset="0"/>
              </a:rPr>
              <a:t>Потешки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852936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Поговорка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293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Колыбельная песня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2276872"/>
            <a:ext cx="1787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Загадка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26876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Прослушать:</a:t>
            </a:r>
            <a:r>
              <a:rPr lang="ru-RU" sz="2400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endParaRPr lang="ru-RU" sz="24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3" name="Рисунок 12" descr="2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2266568" cy="2611275"/>
          </a:xfrm>
          <a:prstGeom prst="rect">
            <a:avLst/>
          </a:prstGeom>
        </p:spPr>
      </p:pic>
      <p:pic>
        <p:nvPicPr>
          <p:cNvPr id="14" name="Рисунок 13" descr="1353676859_kolybe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93096"/>
            <a:ext cx="3463833" cy="2232248"/>
          </a:xfrm>
          <a:prstGeom prst="rect">
            <a:avLst/>
          </a:prstGeom>
        </p:spPr>
      </p:pic>
      <p:sp>
        <p:nvSpPr>
          <p:cNvPr id="15" name="AutoShape 11" descr="SQUARE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6256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AutoShape 11" descr="SQUARE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95936" y="188640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9" name="Колыбель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380312" y="1700808"/>
            <a:ext cx="656456" cy="656456"/>
          </a:xfrm>
          <a:prstGeom prst="rect">
            <a:avLst/>
          </a:prstGeom>
        </p:spPr>
      </p:pic>
      <p:pic>
        <p:nvPicPr>
          <p:cNvPr id="20" name="Рисунок 19" descr="1565710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77281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Раз, два, три, четыре, пять,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Негде зайчику скакать,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Всюду ходит волк, волк,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Он зубами- щелк, щелк!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А мы спрячемся в кусты,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Прячься, заинька, и ты.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Ты, волчище, погоди,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Как </a:t>
            </a:r>
            <a:r>
              <a:rPr lang="ru-RU" sz="2800" dirty="0" err="1">
                <a:solidFill>
                  <a:srgbClr val="002060"/>
                </a:solidFill>
                <a:latin typeface="Gabriola" pitchFamily="82" charset="0"/>
              </a:rPr>
              <a:t>попрячемся-иди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908720"/>
            <a:ext cx="6633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abriola" pitchFamily="82" charset="0"/>
              </a:rPr>
              <a:t>Определите малый фольклорный жанр:</a:t>
            </a:r>
            <a:endParaRPr lang="ru-RU" sz="4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Считалочка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140968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8000"/>
                </a:solidFill>
                <a:latin typeface="Gabriola" pitchFamily="82" charset="0"/>
              </a:rPr>
              <a:t>3</a:t>
            </a:r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. Поговорка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1916832"/>
            <a:ext cx="2074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</a:t>
            </a:r>
            <a:r>
              <a:rPr lang="ru-RU" sz="4000" b="1" dirty="0" err="1" smtClean="0">
                <a:solidFill>
                  <a:srgbClr val="008000"/>
                </a:solidFill>
                <a:latin typeface="Gabriola" pitchFamily="82" charset="0"/>
              </a:rPr>
              <a:t>Потешки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356992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Частушка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AutoShape 11" descr="SQUARE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20272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" name="AutoShape 11" descr="SQUARE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39952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1565710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7008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Утром маме наша Мила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Две конфетки подарила.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Подарить едва успела,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Тут же их сама и съела.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836712"/>
            <a:ext cx="6668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abriola" pitchFamily="82" charset="0"/>
              </a:rPr>
              <a:t>Определите малый фольклорный жанр:</a:t>
            </a:r>
            <a:endParaRPr lang="ru-RU" sz="4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024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</a:t>
            </a:r>
            <a:r>
              <a:rPr lang="ru-RU" sz="4000" b="1" dirty="0" err="1" smtClean="0">
                <a:solidFill>
                  <a:srgbClr val="008000"/>
                </a:solidFill>
                <a:latin typeface="Gabriola" pitchFamily="82" charset="0"/>
              </a:rPr>
              <a:t>Потешки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221088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Частушка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3356992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Загадка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293096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Поговорка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8" name="Рисунок 7" descr="65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628800"/>
            <a:ext cx="2548025" cy="1728192"/>
          </a:xfrm>
          <a:prstGeom prst="rect">
            <a:avLst/>
          </a:prstGeom>
        </p:spPr>
      </p:pic>
      <p:pic>
        <p:nvPicPr>
          <p:cNvPr id="9" name="Рисунок 8" descr="03262831eba2287e8a6e03334b6506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2880320" cy="1659523"/>
          </a:xfrm>
          <a:prstGeom prst="rect">
            <a:avLst/>
          </a:prstGeom>
        </p:spPr>
      </p:pic>
      <p:sp>
        <p:nvSpPr>
          <p:cNvPr id="10" name="AutoShape 11" descr="SQUARE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48264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AutoShape 11" descr="SQUARE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5936" y="188640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156571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556792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Копейка рубль бережёт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060848"/>
            <a:ext cx="509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Без труда не вытащишь и рыбку из пруда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36912"/>
            <a:ext cx="416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Семь раз отмерь — один отрежь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36712"/>
            <a:ext cx="7310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Определите малый фольклорный жанр: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365104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3. Колыбельная песня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365104"/>
            <a:ext cx="182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4. Загадка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501008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1. Поговорка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501008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abriola" pitchFamily="82" charset="0"/>
              </a:rPr>
              <a:t>2. Пословица</a:t>
            </a:r>
            <a:endParaRPr lang="ru-RU" sz="4000" b="1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10" name="AutoShape 11" descr="SQUARE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248" y="188640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5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AutoShape 11" descr="SQUARE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51920" y="188640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Общий вопрос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1565710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768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2. смешной </a:t>
            </a:r>
            <a:r>
              <a:rPr lang="ru-RU" sz="3600" dirty="0">
                <a:solidFill>
                  <a:srgbClr val="008000"/>
                </a:solidFill>
                <a:latin typeface="Gabriola" pitchFamily="82" charset="0"/>
              </a:rPr>
              <a:t>небольшой рассказ или смешное выражение, придающее речи юмористический оттенок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908720"/>
            <a:ext cx="3738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Что такое загадка?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5917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Gabriola" pitchFamily="82" charset="0"/>
              </a:rPr>
              <a:t>1. </a:t>
            </a:r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песня, которой убаюкивают ребёнка</a:t>
            </a:r>
            <a:endParaRPr lang="ru-RU" sz="40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7301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Gabriola" pitchFamily="82" charset="0"/>
              </a:rPr>
              <a:t>3. вид устного народного творчества, представляющий собой вопрос или задание, которое требует решения, разгадки</a:t>
            </a:r>
            <a:endParaRPr lang="ru-RU" sz="36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6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944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156571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412776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Отгадайте загадку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264" y="260648"/>
            <a:ext cx="719138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2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4" name="AutoShape 19" descr="SQUARE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944" y="260648"/>
            <a:ext cx="2736304" cy="720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E20000"/>
                </a:solidFill>
                <a:latin typeface="Times New Roman" pitchFamily="18" charset="0"/>
              </a:rPr>
              <a:t>Загадки</a:t>
            </a:r>
            <a:endParaRPr lang="ru-RU" altLang="ru-RU" sz="2800" b="1" dirty="0">
              <a:solidFill>
                <a:srgbClr val="E2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348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Покраснели, потемнели…</a:t>
            </a:r>
          </a:p>
          <a:p>
            <a:pPr algn="ctr"/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Говорят, они созрели.</a:t>
            </a:r>
          </a:p>
          <a:p>
            <a:pPr algn="ctr"/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Ест горстями детвора.</a:t>
            </a:r>
          </a:p>
          <a:p>
            <a:pPr algn="ctr"/>
            <a:r>
              <a:rPr lang="ru-RU" sz="4000" dirty="0">
                <a:solidFill>
                  <a:srgbClr val="008000"/>
                </a:solidFill>
                <a:latin typeface="Gabriola" pitchFamily="82" charset="0"/>
              </a:rPr>
              <a:t>Лето – сладкая пора!</a:t>
            </a:r>
          </a:p>
        </p:txBody>
      </p:sp>
      <p:pic>
        <p:nvPicPr>
          <p:cNvPr id="4098" name="Picture 2" descr="https://million-wallpapers.ru/wallpapers/1/67/447059123076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29889"/>
            <a:ext cx="5400600" cy="3375375"/>
          </a:xfrm>
          <a:prstGeom prst="rect">
            <a:avLst/>
          </a:prstGeom>
          <a:noFill/>
        </p:spPr>
      </p:pic>
      <p:pic>
        <p:nvPicPr>
          <p:cNvPr id="7" name="Рисунок 6" descr="156571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0"/>
            <a:ext cx="1163762" cy="1059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645</Words>
  <Application>Microsoft Office PowerPoint</Application>
  <PresentationFormat>Экран (4:3)</PresentationFormat>
  <Paragraphs>201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</cp:revision>
  <dcterms:created xsi:type="dcterms:W3CDTF">2016-09-27T11:05:47Z</dcterms:created>
  <dcterms:modified xsi:type="dcterms:W3CDTF">2017-04-25T18:10:36Z</dcterms:modified>
</cp:coreProperties>
</file>