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68" r:id="rId13"/>
    <p:sldId id="262" r:id="rId14"/>
    <p:sldId id="269" r:id="rId15"/>
    <p:sldId id="271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38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6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3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35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9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17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8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8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88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9384BD-E7E7-48A2-9348-6987EF0EB7B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6F0782-9ED2-4306-9493-D317F9317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43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tp://weather.info/foto/2019/winter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732430" y="408462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b="1" dirty="0"/>
              <a:t>1 задание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F739B3-E259-4EE6-8DB3-EBCFA3A49EA2}"/>
              </a:ext>
            </a:extLst>
          </p:cNvPr>
          <p:cNvSpPr txBox="1"/>
          <p:nvPr/>
        </p:nvSpPr>
        <p:spPr>
          <a:xfrm>
            <a:off x="732430" y="114075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/>
              <a:t>N</a:t>
            </a:r>
            <a:r>
              <a:rPr lang="en-US" sz="4800" b="1" dirty="0"/>
              <a:t>=2</a:t>
            </a:r>
            <a:r>
              <a:rPr lang="en-US" sz="4800" b="1" baseline="30000" dirty="0"/>
              <a:t>i</a:t>
            </a:r>
            <a:endParaRPr lang="ru-RU" sz="4800" b="1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46BF40-55DB-42BE-8CF3-75C7DABA9EE3}"/>
              </a:ext>
            </a:extLst>
          </p:cNvPr>
          <p:cNvSpPr txBox="1"/>
          <p:nvPr/>
        </p:nvSpPr>
        <p:spPr>
          <a:xfrm>
            <a:off x="732430" y="1923748"/>
            <a:ext cx="6898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N</a:t>
            </a:r>
            <a:r>
              <a:rPr lang="en-US" sz="2800" dirty="0"/>
              <a:t> – </a:t>
            </a:r>
            <a:r>
              <a:rPr lang="ru-RU" sz="2800" dirty="0"/>
              <a:t>количество символов в алфавите</a:t>
            </a:r>
          </a:p>
          <a:p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dirty="0"/>
              <a:t>– </a:t>
            </a:r>
            <a:r>
              <a:rPr lang="ru-RU" sz="2800" dirty="0"/>
              <a:t>количество бит на 1 символ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6F597-E16B-4C7E-A51E-60A98B99B08D}"/>
              </a:ext>
            </a:extLst>
          </p:cNvPr>
          <p:cNvSpPr txBox="1"/>
          <p:nvPr/>
        </p:nvSpPr>
        <p:spPr>
          <a:xfrm>
            <a:off x="732430" y="3362522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I=</a:t>
            </a:r>
            <a:r>
              <a:rPr lang="en-US" sz="4800" b="1" dirty="0" err="1"/>
              <a:t>k∙i</a:t>
            </a:r>
            <a:endParaRPr lang="ru-RU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7F42B-AD03-4A52-AF4C-E0062A4187F9}"/>
              </a:ext>
            </a:extLst>
          </p:cNvPr>
          <p:cNvSpPr txBox="1"/>
          <p:nvPr/>
        </p:nvSpPr>
        <p:spPr>
          <a:xfrm>
            <a:off x="732430" y="4228396"/>
            <a:ext cx="63120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</a:t>
            </a:r>
            <a:r>
              <a:rPr lang="en-US" sz="2800" dirty="0"/>
              <a:t> – </a:t>
            </a:r>
            <a:r>
              <a:rPr lang="ru-RU" sz="2800" dirty="0"/>
              <a:t>информационный объем текста, бит</a:t>
            </a:r>
            <a:endParaRPr lang="en-US" sz="2800" dirty="0"/>
          </a:p>
          <a:p>
            <a:r>
              <a:rPr lang="en-US" sz="2800" b="1" dirty="0"/>
              <a:t>k</a:t>
            </a:r>
            <a:r>
              <a:rPr lang="en-US" sz="2800" dirty="0"/>
              <a:t> – </a:t>
            </a:r>
            <a:r>
              <a:rPr lang="ru-RU" sz="2800" dirty="0"/>
              <a:t>количество символов в тексте</a:t>
            </a:r>
            <a:endParaRPr lang="en-US" sz="2800" dirty="0"/>
          </a:p>
          <a:p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dirty="0"/>
              <a:t>– </a:t>
            </a:r>
            <a:r>
              <a:rPr lang="ru-RU" sz="2800" dirty="0"/>
              <a:t>количество бит на 1 символ</a:t>
            </a:r>
          </a:p>
        </p:txBody>
      </p:sp>
    </p:spTree>
    <p:extLst>
      <p:ext uri="{BB962C8B-B14F-4D97-AF65-F5344CB8AC3E}">
        <p14:creationId xmlns:p14="http://schemas.microsoft.com/office/powerpoint/2010/main" val="31804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задание: ЧИТАТЬ ВНИМАТЕЛЬНО!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8906" y="1099382"/>
            <a:ext cx="114186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dog.pptx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был выложен в Интернете по адресу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ftp://mydogs.ru/dog.pptx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Потом его переместили в каталог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сайте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presentation.edu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доступ к которому осуществляется по протоколу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Имя файла не изменилось.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Фрагменты нового и старого адресов файла закодированы цифрами от 1 до 9. Запишите последовательность этих цифр, кодирующую адрес файла в сети Интернет после перемещения.</a:t>
            </a: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1) http:/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2) mydogs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3) dog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4) presentation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5) .edu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6) ftp:/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/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8).pptx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2982" y="2728971"/>
            <a:ext cx="68466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presentation.edu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dog.pptx</a:t>
            </a:r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45306" y="3287573"/>
            <a:ext cx="3847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174579738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0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задание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9030" y="1027331"/>
            <a:ext cx="113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адрес состоит из 4 частей, разделенных точкой (в конце точка не ставится).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часть IP-адреса представляет собой число от 0 до 255: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03594" y="200464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0..255.0..255.0..255.0..255</a:t>
            </a:r>
          </a:p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245.176.185.68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7226" y="3105061"/>
            <a:ext cx="11146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IP-адрес часто представляется </a:t>
            </a: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двоичной системе счисления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тогда он представляет собой 4 байта, разделенных точками. 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ример: 11110101.10110000.10111001.01000100 = 245.176.185.68</a:t>
            </a:r>
          </a:p>
        </p:txBody>
      </p:sp>
    </p:spTree>
    <p:extLst>
      <p:ext uri="{BB962C8B-B14F-4D97-AF65-F5344CB8AC3E}">
        <p14:creationId xmlns:p14="http://schemas.microsoft.com/office/powerpoint/2010/main" val="3565056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задание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9030" y="1027331"/>
            <a:ext cx="113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Костя записал IP-адрес школьного сервера на листке бумаги и положил его в карман куртки. Костина мама случайно постирала куртку вместе с запиской. После стирки Костя обнаружил в кармане четыре обрывка с фрагментами IP-адреса. Эти фрагменты обозначены буквами А, Б, В и Г: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79806"/>
              </p:ext>
            </p:extLst>
          </p:nvPr>
        </p:nvGraphicFramePr>
        <p:xfrm>
          <a:off x="3794077" y="2743304"/>
          <a:ext cx="4703100" cy="1477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8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.33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3.232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3.20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23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8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А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Б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В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Г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09030" y="4367219"/>
            <a:ext cx="1130100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Восстановите IP-адрес. В ответе укажите последовательность букв, обозначающих фрагменты, в порядке, соответствующем IP-адресу.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41529" y="1099573"/>
            <a:ext cx="11186614" cy="185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исполнителя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Квадратор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две команды. которым присвоены номера: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812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возведи в квадрат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прибавь 3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из них возводит число на экране во вторую степень, вторая увеличивает его на 3.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Составьте алгоритм получения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числа 1 числа 25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содержащий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5 команд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ответе запишите только номера команд.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9891" y="4172594"/>
            <a:ext cx="111866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1+3 = 4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^2=16+3=19+3=22+3=25</a:t>
            </a:r>
          </a:p>
          <a:p>
            <a:pPr algn="just"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2         1        2        2         2</a:t>
            </a:r>
            <a:r>
              <a:rPr lang="ru-RU" sz="4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= 5 команд</a:t>
            </a:r>
            <a:endParaRPr lang="en-US" sz="4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21222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9891" y="2950721"/>
            <a:ext cx="111866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^2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1+3=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^2=16+3=19+3=22+3=25</a:t>
            </a:r>
          </a:p>
          <a:p>
            <a:pPr algn="just">
              <a:spcAft>
                <a:spcPts val="0"/>
              </a:spcAft>
            </a:pPr>
            <a:r>
              <a:rPr lang="en-US" sz="4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1        2       1         2       2         2   = 6 </a:t>
            </a:r>
            <a:r>
              <a:rPr lang="ru-RU" sz="4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2361063" y="2819257"/>
            <a:ext cx="4954137" cy="148480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9891" y="834475"/>
            <a:ext cx="111866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Ребята подбрасывают монетку. Если выпадает орел, то к своим очкам они прибавляют 5. А, если выпадает решка, то свои очки они вынуждены разделить b.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прибавь 5 очков;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раздели на b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(b — неизвестное натуральное число; b ≥ 2).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Известно, что программа 11211 переводит 40 очков Олега в 20 очков. Определите значение b.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9891" y="2725931"/>
            <a:ext cx="111866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40+5 = 45+5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50/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b=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r>
              <a:rPr lang="ru-RU" sz="4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5+5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=2</a:t>
            </a:r>
            <a:r>
              <a:rPr lang="ru-RU" sz="4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endParaRPr lang="en-US" sz="4000" b="1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4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4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       </a:t>
            </a:r>
            <a:r>
              <a:rPr lang="en-US" sz="4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       </a:t>
            </a:r>
            <a:r>
              <a:rPr lang="ru-RU" sz="4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1  1    </a:t>
            </a:r>
          </a:p>
          <a:p>
            <a:pPr algn="just"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50/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= ? 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+10 =20</a:t>
            </a:r>
          </a:p>
          <a:p>
            <a:pPr algn="just"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?+10=20 ?=10</a:t>
            </a:r>
          </a:p>
          <a:p>
            <a:pPr algn="just"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50/b = 10   b =5</a:t>
            </a:r>
            <a:endParaRPr lang="en-US" sz="4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4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8906" y="1533055"/>
            <a:ext cx="1523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Из 10 СС 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4B2C19C-6878-4A10-83D9-8D68FC300A23}"/>
              </a:ext>
            </a:extLst>
          </p:cNvPr>
          <p:cNvCxnSpPr/>
          <p:nvPr/>
        </p:nvCxnSpPr>
        <p:spPr>
          <a:xfrm>
            <a:off x="1773441" y="1717721"/>
            <a:ext cx="7077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FED6B9-4C05-451E-A02D-B1A32E8A1824}"/>
              </a:ext>
            </a:extLst>
          </p:cNvPr>
          <p:cNvSpPr/>
          <p:nvPr/>
        </p:nvSpPr>
        <p:spPr>
          <a:xfrm>
            <a:off x="2587608" y="1511441"/>
            <a:ext cx="1523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СС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СС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СС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ЛЮБУЮ СС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EB40395-B5E7-4526-9D70-2414B5D4AD16}"/>
              </a:ext>
            </a:extLst>
          </p:cNvPr>
          <p:cNvSpPr/>
          <p:nvPr/>
        </p:nvSpPr>
        <p:spPr>
          <a:xfrm>
            <a:off x="5000160" y="1326775"/>
            <a:ext cx="49046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ДЕЛИМ НА 2, 8, 16, Х….</a:t>
            </a:r>
          </a:p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СОБИРАЕМ ЧИСЛО В ОБРАТНОМ ПОРЯДКЕ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1719A17-1B74-4738-B327-3FB3F7C44DDA}"/>
              </a:ext>
            </a:extLst>
          </p:cNvPr>
          <p:cNvSpPr/>
          <p:nvPr/>
        </p:nvSpPr>
        <p:spPr>
          <a:xfrm>
            <a:off x="604045" y="3753898"/>
            <a:ext cx="1983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2 СС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8 СС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16 СС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ЛЮБОЙ СС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6460F5B-F693-474E-86D2-326BFED91C4D}"/>
              </a:ext>
            </a:extLst>
          </p:cNvPr>
          <p:cNvCxnSpPr/>
          <p:nvPr/>
        </p:nvCxnSpPr>
        <p:spPr>
          <a:xfrm>
            <a:off x="1985217" y="3924553"/>
            <a:ext cx="7077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EC2036D-BE7A-4DAD-8546-0C2777B1C06F}"/>
              </a:ext>
            </a:extLst>
          </p:cNvPr>
          <p:cNvSpPr/>
          <p:nvPr/>
        </p:nvSpPr>
        <p:spPr>
          <a:xfrm>
            <a:off x="2777613" y="3739887"/>
            <a:ext cx="1523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10 СС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62E98D1-13B0-41D7-9D84-A0499F0823B9}"/>
              </a:ext>
            </a:extLst>
          </p:cNvPr>
          <p:cNvSpPr/>
          <p:nvPr/>
        </p:nvSpPr>
        <p:spPr>
          <a:xfrm>
            <a:off x="4707295" y="3713257"/>
            <a:ext cx="66020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УМНОЖАЕМ НА 2, 8, 18, Х В СТЕПЕНИ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62E98D1-13B0-41D7-9D84-A0499F0823B9}"/>
              </a:ext>
            </a:extLst>
          </p:cNvPr>
          <p:cNvSpPr/>
          <p:nvPr/>
        </p:nvSpPr>
        <p:spPr>
          <a:xfrm>
            <a:off x="558906" y="5190065"/>
            <a:ext cx="114806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A&lt;x&lt;B –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вычитаем единицу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≤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≤ B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прибавляем единицу</a:t>
            </a:r>
          </a:p>
          <a:p>
            <a:pPr algn="just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≤ B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или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≤ x&lt;B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оставляем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100596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задание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28CF13D-CC84-4DA3-BBA5-172642091D18}"/>
                  </a:ext>
                </a:extLst>
              </p:cNvPr>
              <p:cNvSpPr/>
              <p:nvPr/>
            </p:nvSpPr>
            <p:spPr>
              <a:xfrm>
                <a:off x="672934" y="881018"/>
                <a:ext cx="106442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Сколько чисел находится между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275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304</m:t>
                        </m:r>
                      </m:e>
                      <m:sub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ru-RU" sz="3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xmlns="" id="{C28CF13D-CC84-4DA3-BBA5-172642091D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34" y="881018"/>
                <a:ext cx="10644249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432" t="-15789" b="-3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28CF13D-CC84-4DA3-BBA5-172642091D18}"/>
                  </a:ext>
                </a:extLst>
              </p:cNvPr>
              <p:cNvSpPr/>
              <p:nvPr/>
            </p:nvSpPr>
            <p:spPr>
              <a:xfrm>
                <a:off x="672934" y="1828126"/>
                <a:ext cx="106442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В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о сколько раз </m:t>
                    </m:r>
                    <m:sSub>
                      <m:sSub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меньше чем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3400</m:t>
                        </m:r>
                      </m:e>
                      <m:sub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ru-RU" sz="3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? </m:t>
                    </m:r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C28CF13D-CC84-4DA3-BBA5-172642091D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34" y="1828126"/>
                <a:ext cx="10644249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432"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72933" y="2913910"/>
                <a:ext cx="10854047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122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1111101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=x. Ответ запишите в десятичной системе счисления. Показать решение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33" y="2913910"/>
                <a:ext cx="10854047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1404" t="-7910" r="-1404" b="-16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72934" y="4645849"/>
                <a:ext cx="10854047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71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−x=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46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Ответ запишите в десятичной системе счисления.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34" y="4645849"/>
                <a:ext cx="10854047" cy="1077218"/>
              </a:xfrm>
              <a:prstGeom prst="rect">
                <a:avLst/>
              </a:prstGeom>
              <a:blipFill rotWithShape="0">
                <a:blip r:embed="rId5"/>
                <a:stretch>
                  <a:fillRect l="-1404" t="-7910" r="-1404" b="-16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00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906" y="265898"/>
            <a:ext cx="9144000" cy="6151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задание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8906" y="1133417"/>
            <a:ext cx="112093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Информационный объём статьи до редактирования составлял 2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Кбайта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После редактирования статьи её объём уменьшился на 420 символов. Определите информационный объём (в байтах) статьи после редактирования, считая, что каждый символ закодирован 16 битами.</a:t>
            </a:r>
            <a:endParaRPr lang="ru-RU" sz="2400" b="1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D1758C2-F7CF-4797-BA5B-670EAE4E6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06" y="2955476"/>
            <a:ext cx="11209361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25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indent="0" algn="just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сообщение объёмом 720 битов состоит из 180 символов.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символов в алфавите, с помощью которого записано это сообщение?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905" y="4441294"/>
            <a:ext cx="11209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сообщения, содержащего 4096 символов, равен 1/512 части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Мбайта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Какова мощность алфавита, с помощью которого записано это сообщение?</a:t>
            </a:r>
          </a:p>
        </p:txBody>
      </p:sp>
    </p:spTree>
    <p:extLst>
      <p:ext uri="{BB962C8B-B14F-4D97-AF65-F5344CB8AC3E}">
        <p14:creationId xmlns:p14="http://schemas.microsoft.com/office/powerpoint/2010/main" val="279438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5952"/>
              </p:ext>
            </p:extLst>
          </p:nvPr>
        </p:nvGraphicFramePr>
        <p:xfrm>
          <a:off x="1434903" y="2461846"/>
          <a:ext cx="9819250" cy="1246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Т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А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У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Ж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Х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4000">
                          <a:effectLst/>
                        </a:rPr>
                        <a:t>._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4000">
                          <a:effectLst/>
                        </a:rPr>
                        <a:t>.._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4000">
                          <a:effectLst/>
                        </a:rPr>
                        <a:t>…_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4000" dirty="0">
                          <a:effectLst/>
                        </a:rPr>
                        <a:t>….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7286" y="865272"/>
            <a:ext cx="1179881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разведчика была получена следующая шифрованная радиограмма, переданная с использованием азбуку Морзе.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._..._._ _._ _.._ _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передачи радиограммы было потеряно разбиение на буквы, но известно, что использовались только следующие буквы.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 текст радиограммы. 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ответе укажите буквы, которые встречаются в тексте радиограммы более одного раза. 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задание: ДОЧИТЫВАТЬ ЗАДАНИЕ!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34903" y="2092514"/>
            <a:ext cx="3141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41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задание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32052"/>
              </p:ext>
            </p:extLst>
          </p:nvPr>
        </p:nvGraphicFramePr>
        <p:xfrm>
          <a:off x="694520" y="1456646"/>
          <a:ext cx="25672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6509330" y="829353"/>
            <a:ext cx="9144000" cy="6151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сложение (ИЛИ)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58906" y="829353"/>
            <a:ext cx="9144000" cy="6151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умножение (И)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08739"/>
              </p:ext>
            </p:extLst>
          </p:nvPr>
        </p:nvGraphicFramePr>
        <p:xfrm>
          <a:off x="6966366" y="1444473"/>
          <a:ext cx="25672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8552" y="3473804"/>
            <a:ext cx="6709850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(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&gt;2) ИЛИ ((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&lt;4) И (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&gt;1))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4496" y="4292647"/>
            <a:ext cx="4994637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ИЛИ (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&lt;4 И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&gt;1)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719305"/>
              </p:ext>
            </p:extLst>
          </p:nvPr>
        </p:nvGraphicFramePr>
        <p:xfrm>
          <a:off x="6966366" y="3710649"/>
          <a:ext cx="256729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45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48936"/>
              </p:ext>
            </p:extLst>
          </p:nvPr>
        </p:nvGraphicFramePr>
        <p:xfrm>
          <a:off x="9624704" y="3710649"/>
          <a:ext cx="22343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45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432978" y="5218508"/>
            <a:ext cx="2405787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4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76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задание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32052"/>
              </p:ext>
            </p:extLst>
          </p:nvPr>
        </p:nvGraphicFramePr>
        <p:xfrm>
          <a:off x="694520" y="1456646"/>
          <a:ext cx="25672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6509330" y="829353"/>
            <a:ext cx="9144000" cy="6151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сложение (ИЛИ)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58906" y="829353"/>
            <a:ext cx="9144000" cy="6151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умножение (И)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08739"/>
              </p:ext>
            </p:extLst>
          </p:nvPr>
        </p:nvGraphicFramePr>
        <p:xfrm>
          <a:off x="6966366" y="1444473"/>
          <a:ext cx="25672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3661" y="3473804"/>
            <a:ext cx="4664418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(x=2)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НЕ(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x&lt;3)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9670" y="4292647"/>
            <a:ext cx="3372398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x=2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x≥3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4238"/>
              </p:ext>
            </p:extLst>
          </p:nvPr>
        </p:nvGraphicFramePr>
        <p:xfrm>
          <a:off x="6966366" y="3710649"/>
          <a:ext cx="256729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45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x≥3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432978" y="5218508"/>
            <a:ext cx="2405787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1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задание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32052"/>
              </p:ext>
            </p:extLst>
          </p:nvPr>
        </p:nvGraphicFramePr>
        <p:xfrm>
          <a:off x="694520" y="1456646"/>
          <a:ext cx="25672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6509330" y="829353"/>
            <a:ext cx="9144000" cy="6151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сложение (ИЛИ)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58906" y="829353"/>
            <a:ext cx="9144000" cy="6151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умножение (И)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08739"/>
              </p:ext>
            </p:extLst>
          </p:nvPr>
        </p:nvGraphicFramePr>
        <p:xfrm>
          <a:off x="6966366" y="1444473"/>
          <a:ext cx="25672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-312468" y="3481113"/>
            <a:ext cx="6709850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(x&gt;3) ИЛИ НЕ((x&lt;4) И (x&gt;2))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67395" y="4307266"/>
            <a:ext cx="6304290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x&gt;3 ИЛИ (x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≥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ИЛИ x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≤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98738"/>
              </p:ext>
            </p:extLst>
          </p:nvPr>
        </p:nvGraphicFramePr>
        <p:xfrm>
          <a:off x="6966366" y="3710649"/>
          <a:ext cx="256729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45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≥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≤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75273" y="5162658"/>
            <a:ext cx="2405787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3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60350"/>
              </p:ext>
            </p:extLst>
          </p:nvPr>
        </p:nvGraphicFramePr>
        <p:xfrm>
          <a:off x="9624704" y="3710649"/>
          <a:ext cx="227656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1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45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x&gt;3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  <a:r>
                        <a:rPr lang="en-US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36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задание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3"/>
          <a:stretch/>
        </p:blipFill>
        <p:spPr>
          <a:xfrm rot="16200000">
            <a:off x="4307143" y="-516994"/>
            <a:ext cx="4677095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169994" y="5215552"/>
            <a:ext cx="9702906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Проверка: Решение от обратного!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2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задание: ЧИТАТЬ ВНИМАТЕЛЬНО!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8906" y="881018"/>
            <a:ext cx="114186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>
                <a:effectLst/>
                <a:latin typeface="Open Sans"/>
              </a:rPr>
              <a:t>Адрес документа в Интернете (URL — </a:t>
            </a:r>
            <a:r>
              <a:rPr lang="ru-RU" b="0" i="0" dirty="0" err="1">
                <a:effectLst/>
                <a:latin typeface="Open Sans"/>
              </a:rPr>
              <a:t>Uniform</a:t>
            </a:r>
            <a:r>
              <a:rPr lang="ru-RU" b="0" i="0" dirty="0">
                <a:effectLst/>
                <a:latin typeface="Open Sans"/>
              </a:rPr>
              <a:t> </a:t>
            </a:r>
            <a:r>
              <a:rPr lang="ru-RU" b="0" i="0" dirty="0" err="1">
                <a:effectLst/>
                <a:latin typeface="Open Sans"/>
              </a:rPr>
              <a:t>Resource</a:t>
            </a:r>
            <a:r>
              <a:rPr lang="ru-RU" b="0" i="0" dirty="0">
                <a:effectLst/>
                <a:latin typeface="Open Sans"/>
              </a:rPr>
              <a:t> </a:t>
            </a:r>
            <a:r>
              <a:rPr lang="ru-RU" b="0" i="0" dirty="0" err="1">
                <a:effectLst/>
                <a:latin typeface="Open Sans"/>
              </a:rPr>
              <a:t>Locator</a:t>
            </a:r>
            <a:r>
              <a:rPr lang="ru-RU" b="0" i="0" dirty="0">
                <a:effectLst/>
                <a:latin typeface="Open Sans"/>
              </a:rPr>
              <a:t>) состоит из следующих частей: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i="0" dirty="0">
                <a:effectLst/>
                <a:latin typeface="Open Sans"/>
              </a:rPr>
              <a:t>протокол передачи данных; может быть: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0" dirty="0" err="1">
                <a:effectLst/>
                <a:latin typeface="Open Sans"/>
              </a:rPr>
              <a:t>http</a:t>
            </a:r>
            <a:r>
              <a:rPr lang="ru-RU" b="0" i="0" dirty="0">
                <a:effectLst/>
                <a:latin typeface="Open Sans"/>
              </a:rPr>
              <a:t> (для </a:t>
            </a:r>
            <a:r>
              <a:rPr lang="ru-RU" b="0" i="0" dirty="0" err="1">
                <a:effectLst/>
                <a:latin typeface="Open Sans"/>
              </a:rPr>
              <a:t>Web</a:t>
            </a:r>
            <a:r>
              <a:rPr lang="ru-RU" b="0" i="0" dirty="0">
                <a:effectLst/>
                <a:latin typeface="Open Sans"/>
              </a:rPr>
              <a:t>-страниц)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0" dirty="0" err="1">
                <a:effectLst/>
                <a:latin typeface="Open Sans"/>
              </a:rPr>
              <a:t>ftp</a:t>
            </a:r>
            <a:r>
              <a:rPr lang="ru-RU" b="1" i="0" dirty="0">
                <a:effectLst/>
                <a:latin typeface="Open Sans"/>
              </a:rPr>
              <a:t> </a:t>
            </a:r>
            <a:r>
              <a:rPr lang="ru-RU" b="0" i="0" dirty="0">
                <a:effectLst/>
                <a:latin typeface="Open Sans"/>
              </a:rPr>
              <a:t>(для передачи файлов)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0" dirty="0" err="1">
                <a:effectLst/>
                <a:latin typeface="Open Sans"/>
              </a:rPr>
              <a:t>https</a:t>
            </a:r>
            <a:r>
              <a:rPr lang="ru-RU" b="1" i="0" dirty="0">
                <a:effectLst/>
                <a:latin typeface="Open Sans"/>
              </a:rPr>
              <a:t> (</a:t>
            </a:r>
            <a:r>
              <a:rPr lang="ru-RU" b="0" i="0" dirty="0">
                <a:effectLst/>
                <a:latin typeface="Open Sans"/>
              </a:rPr>
              <a:t>защищенный протокол);</a:t>
            </a:r>
          </a:p>
          <a:p>
            <a:r>
              <a:rPr lang="ru-RU" b="0" i="0" dirty="0">
                <a:effectLst/>
                <a:latin typeface="Open Sans"/>
              </a:rPr>
              <a:t>2. символы-разделители </a:t>
            </a:r>
            <a:r>
              <a:rPr lang="ru-RU" b="1" i="0" dirty="0">
                <a:effectLst/>
                <a:latin typeface="Open Sans"/>
              </a:rPr>
              <a:t>://</a:t>
            </a:r>
            <a:r>
              <a:rPr lang="ru-RU" b="0" i="0" dirty="0">
                <a:effectLst/>
                <a:latin typeface="Open Sans"/>
              </a:rPr>
              <a:t>, отделяющие название протокола от остальной части адреса;</a:t>
            </a:r>
          </a:p>
          <a:p>
            <a:r>
              <a:rPr lang="ru-RU" b="0" i="0" dirty="0">
                <a:effectLst/>
                <a:latin typeface="Open Sans"/>
              </a:rPr>
              <a:t>3. доменное имя сайта (или IP-адрес);</a:t>
            </a:r>
          </a:p>
          <a:p>
            <a:r>
              <a:rPr lang="ru-RU" b="0" i="0" dirty="0">
                <a:effectLst/>
                <a:latin typeface="Open Sans"/>
              </a:rPr>
              <a:t>4. может присутствовать также: каталог на сервере, где располагается файл;</a:t>
            </a:r>
          </a:p>
          <a:p>
            <a:r>
              <a:rPr lang="ru-RU" b="0" i="0" dirty="0">
                <a:effectLst/>
                <a:latin typeface="Open Sans"/>
              </a:rPr>
              <a:t>5. имя файла.</a:t>
            </a:r>
          </a:p>
          <a:p>
            <a:r>
              <a:rPr lang="ru-RU" b="0" i="0" dirty="0">
                <a:effectLst/>
                <a:latin typeface="Open Sans"/>
              </a:rPr>
              <a:t>6. Каталоги на сервере разделяются прямым </a:t>
            </a:r>
            <a:r>
              <a:rPr lang="ru-RU" b="0" i="0" dirty="0" err="1">
                <a:effectLst/>
                <a:latin typeface="Open Sans"/>
              </a:rPr>
              <a:t>слэшем</a:t>
            </a:r>
            <a:r>
              <a:rPr lang="ru-RU" b="0" i="0" dirty="0">
                <a:effectLst/>
                <a:latin typeface="Open Sans"/>
              </a:rPr>
              <a:t> «</a:t>
            </a:r>
            <a:r>
              <a:rPr lang="ru-RU" b="1" i="0" dirty="0">
                <a:effectLst/>
                <a:latin typeface="Open Sans"/>
              </a:rPr>
              <a:t>/</a:t>
            </a:r>
            <a:r>
              <a:rPr lang="ru-RU" b="0" i="0" dirty="0">
                <a:effectLst/>
                <a:latin typeface="Open Sans"/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56106" y="4531921"/>
            <a:ext cx="84675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ftp://weather.info/winter.jpg</a:t>
            </a:r>
            <a:endParaRPr lang="ru-RU" sz="5400" dirty="0"/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2045633" y="4165090"/>
            <a:ext cx="416821" cy="8035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2811823" y="4202460"/>
            <a:ext cx="416821" cy="7288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4916322" y="2791831"/>
            <a:ext cx="416821" cy="34801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6820185" y="4385622"/>
            <a:ext cx="416821" cy="3275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5400000">
            <a:off x="8355558" y="3196002"/>
            <a:ext cx="416821" cy="27432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001559" y="3934276"/>
            <a:ext cx="504968" cy="441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2" name="Овал 11"/>
          <p:cNvSpPr/>
          <p:nvPr/>
        </p:nvSpPr>
        <p:spPr>
          <a:xfrm>
            <a:off x="2767749" y="3897951"/>
            <a:ext cx="504968" cy="441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3" name="Овал 12"/>
          <p:cNvSpPr/>
          <p:nvPr/>
        </p:nvSpPr>
        <p:spPr>
          <a:xfrm>
            <a:off x="4872248" y="3855792"/>
            <a:ext cx="504968" cy="441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4" name="Овал 13"/>
          <p:cNvSpPr/>
          <p:nvPr/>
        </p:nvSpPr>
        <p:spPr>
          <a:xfrm>
            <a:off x="6776111" y="3881225"/>
            <a:ext cx="504968" cy="441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5" name="Овал 14"/>
          <p:cNvSpPr/>
          <p:nvPr/>
        </p:nvSpPr>
        <p:spPr>
          <a:xfrm>
            <a:off x="8311484" y="3881225"/>
            <a:ext cx="504968" cy="441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6209" y="5372926"/>
            <a:ext cx="113913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ftp://weather.info/</a:t>
            </a:r>
            <a:r>
              <a:rPr lang="en-US" sz="5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foto/2019/</a:t>
            </a:r>
            <a:r>
              <a:rPr lang="ru-RU" sz="5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winter.jpg</a:t>
            </a:r>
            <a:endParaRPr lang="ru-RU" sz="5400" dirty="0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6199209" y="5675280"/>
            <a:ext cx="416821" cy="124195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52371" y="6431504"/>
            <a:ext cx="251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Корневой каталог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5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58906" y="265898"/>
            <a:ext cx="9144000" cy="61512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задание: ЧИТАТЬ ВНИМАТЕЛЬНО!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8906" y="1099382"/>
            <a:ext cx="114186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winter.jpg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был выложен в Интернете по адресу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ftp://weather.info/winter.jpg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Потом на сайте создали подкаталог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нём — подкаталог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файл переместили в подкаталог 2019.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Фрагменты нового и старого адресов файла закодированы цифрами от 1 до 9. Запишите последовательность этих цифр, кодирующую адрес файла в сети Интернет после перемещения.</a:t>
            </a: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1) http:/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2) foto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3) winter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4) 2019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5) .jpg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6) ftp:/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/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.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52982" y="2428720"/>
            <a:ext cx="68466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ftp://weather.info/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foto</a:t>
            </a:r>
            <a:r>
              <a:rPr 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/2019/winter.jpg</a:t>
            </a:r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45306" y="3287573"/>
            <a:ext cx="3847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67987274735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4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1383</Words>
  <Application>Microsoft Office PowerPoint</Application>
  <PresentationFormat>Широкоэкранный</PresentationFormat>
  <Paragraphs>346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Open Sans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Белякова</dc:creator>
  <cp:lastModifiedBy>Гость</cp:lastModifiedBy>
  <cp:revision>31</cp:revision>
  <dcterms:created xsi:type="dcterms:W3CDTF">2022-03-09T12:25:06Z</dcterms:created>
  <dcterms:modified xsi:type="dcterms:W3CDTF">2022-09-19T13:20:54Z</dcterms:modified>
</cp:coreProperties>
</file>