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79" r:id="rId2"/>
    <p:sldId id="263" r:id="rId3"/>
    <p:sldId id="289" r:id="rId4"/>
    <p:sldId id="288" r:id="rId5"/>
    <p:sldId id="268" r:id="rId6"/>
    <p:sldId id="290" r:id="rId7"/>
    <p:sldId id="267" r:id="rId8"/>
    <p:sldId id="284" r:id="rId9"/>
    <p:sldId id="264" r:id="rId10"/>
    <p:sldId id="282" r:id="rId11"/>
    <p:sldId id="269" r:id="rId12"/>
    <p:sldId id="287" r:id="rId13"/>
    <p:sldId id="272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9C45DB-1344-4517-9D65-6B2DDE4FB97B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F2BF4E-4129-4BEF-B19A-CD937310D3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355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:notes"/>
          <p:cNvSpPr txBox="1">
            <a:spLocks noGrp="1"/>
          </p:cNvSpPr>
          <p:nvPr>
            <p:ph type="body" idx="1"/>
          </p:nvPr>
        </p:nvSpPr>
        <p:spPr>
          <a:xfrm>
            <a:off x="685800" y="4524375"/>
            <a:ext cx="5486400" cy="42862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714375"/>
            <a:ext cx="4762500" cy="3571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4032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C0A9A-FBC8-4463-B807-F7DF144CD933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FFD5-D127-4A55-A3F7-F1F2F08CC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77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C0A9A-FBC8-4463-B807-F7DF144CD933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FFD5-D127-4A55-A3F7-F1F2F08CC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10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C0A9A-FBC8-4463-B807-F7DF144CD933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FFD5-D127-4A55-A3F7-F1F2F08CC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93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C0A9A-FBC8-4463-B807-F7DF144CD933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FFD5-D127-4A55-A3F7-F1F2F08CC17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4560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C0A9A-FBC8-4463-B807-F7DF144CD933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FFD5-D127-4A55-A3F7-F1F2F08CC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58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C0A9A-FBC8-4463-B807-F7DF144CD933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FFD5-D127-4A55-A3F7-F1F2F08CC17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5923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C0A9A-FBC8-4463-B807-F7DF144CD933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FFD5-D127-4A55-A3F7-F1F2F08CC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86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C0A9A-FBC8-4463-B807-F7DF144CD933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FFD5-D127-4A55-A3F7-F1F2F08CC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1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C0A9A-FBC8-4463-B807-F7DF144CD933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FFD5-D127-4A55-A3F7-F1F2F08CC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61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C0A9A-FBC8-4463-B807-F7DF144CD933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FFD5-D127-4A55-A3F7-F1F2F08CC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96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C0A9A-FBC8-4463-B807-F7DF144CD933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FFD5-D127-4A55-A3F7-F1F2F08CC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0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C0A9A-FBC8-4463-B807-F7DF144CD933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FFD5-D127-4A55-A3F7-F1F2F08CC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88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C0A9A-FBC8-4463-B807-F7DF144CD933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FFD5-D127-4A55-A3F7-F1F2F08CC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65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C0A9A-FBC8-4463-B807-F7DF144CD933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FFD5-D127-4A55-A3F7-F1F2F08CC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45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C0A9A-FBC8-4463-B807-F7DF144CD933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FFD5-D127-4A55-A3F7-F1F2F08CC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57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C0A9A-FBC8-4463-B807-F7DF144CD933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FFD5-D127-4A55-A3F7-F1F2F08CC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64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C0A9A-FBC8-4463-B807-F7DF144CD933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FFD5-D127-4A55-A3F7-F1F2F08CC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49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FEC0A9A-FBC8-4463-B807-F7DF144CD933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2DBFFD5-D127-4A55-A3F7-F1F2F08CC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8799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67250" y="3789040"/>
            <a:ext cx="8640960" cy="259228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Google Shape;171;p1"/>
          <p:cNvSpPr txBox="1"/>
          <p:nvPr/>
        </p:nvSpPr>
        <p:spPr>
          <a:xfrm>
            <a:off x="267250" y="1608968"/>
            <a:ext cx="8640960" cy="73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392" tIns="42185" rIns="84392" bIns="42185" anchor="t" anchorCtr="0">
            <a:noAutofit/>
          </a:bodyPr>
          <a:lstStyle/>
          <a:p>
            <a:pPr algn="ctr">
              <a:buClr>
                <a:schemeClr val="accent1"/>
              </a:buClr>
              <a:buSzPts val="1400"/>
            </a:pPr>
            <a:r>
              <a:rPr lang="ru-RU" sz="1600" b="1" dirty="0">
                <a:latin typeface="Times New Roman"/>
                <a:ea typeface="Times New Roman"/>
                <a:cs typeface="Times New Roman"/>
                <a:sym typeface="Times New Roman"/>
              </a:rPr>
              <a:t>Муниципальное бюджетное общеобразовательное учреждение </a:t>
            </a:r>
            <a:endParaRPr sz="2000" dirty="0"/>
          </a:p>
          <a:p>
            <a:pPr algn="ctr">
              <a:buClr>
                <a:schemeClr val="accent1"/>
              </a:buClr>
              <a:buSzPts val="1400"/>
            </a:pPr>
            <a:r>
              <a:rPr lang="ru-RU" sz="1600" b="1" dirty="0">
                <a:latin typeface="Times New Roman"/>
                <a:ea typeface="Times New Roman"/>
                <a:cs typeface="Times New Roman"/>
                <a:sym typeface="Times New Roman"/>
              </a:rPr>
              <a:t>«Средняя общеобразовательная школа № 1 с углубленным изучением отдельных </a:t>
            </a:r>
            <a:r>
              <a:rPr lang="ru-RU" sz="16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предметов </a:t>
            </a:r>
            <a:r>
              <a:rPr lang="ru-RU" sz="1600" b="1" dirty="0">
                <a:latin typeface="Times New Roman"/>
                <a:ea typeface="Times New Roman"/>
                <a:cs typeface="Times New Roman"/>
                <a:sym typeface="Times New Roman"/>
              </a:rPr>
              <a:t>г. Дубны Московской области»</a:t>
            </a:r>
            <a:endParaRPr sz="2000" dirty="0"/>
          </a:p>
          <a:p>
            <a:pPr algn="ctr">
              <a:buClr>
                <a:schemeClr val="accent1"/>
              </a:buClr>
              <a:buSzPts val="900"/>
            </a:pPr>
            <a:endParaRPr sz="10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3" name="Google Shape;173;p1"/>
          <p:cNvSpPr txBox="1"/>
          <p:nvPr/>
        </p:nvSpPr>
        <p:spPr>
          <a:xfrm>
            <a:off x="282981" y="3284984"/>
            <a:ext cx="8321467" cy="2232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392" tIns="42185" rIns="84392" bIns="42185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FFFFFF"/>
              </a:buClr>
              <a:buSzPts val="2400"/>
            </a:pP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algn="ctr">
              <a:lnSpc>
                <a:spcPct val="90000"/>
              </a:lnSpc>
              <a:buClr>
                <a:srgbClr val="FFFFFF"/>
              </a:buClr>
              <a:buSzPts val="2400"/>
            </a:pPr>
            <a:endParaRPr lang="ru-RU" sz="2800" b="1" dirty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algn="ctr">
              <a:lnSpc>
                <a:spcPct val="90000"/>
              </a:lnSpc>
              <a:buClr>
                <a:srgbClr val="FFFFFF"/>
              </a:buClr>
              <a:buSzPts val="2400"/>
            </a:pP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algn="ctr">
              <a:lnSpc>
                <a:spcPct val="90000"/>
              </a:lnSpc>
              <a:buClr>
                <a:srgbClr val="FFFFFF"/>
              </a:buClr>
              <a:buSzPts val="2400"/>
            </a:pPr>
            <a:endParaRPr lang="ru-RU" sz="2800" b="1" dirty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algn="ctr">
              <a:lnSpc>
                <a:spcPct val="90000"/>
              </a:lnSpc>
              <a:buClr>
                <a:srgbClr val="FFFFFF"/>
              </a:buClr>
              <a:buSzPts val="2400"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«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Воспитательный потенциал модулей 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algn="ctr">
              <a:lnSpc>
                <a:spcPct val="90000"/>
              </a:lnSpc>
              <a:buClr>
                <a:srgbClr val="FFFFFF"/>
              </a:buClr>
              <a:buSzPts val="2400"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«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Школьный урок» и «Курсы внеурочной деятельности» 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algn="ctr">
              <a:lnSpc>
                <a:spcPct val="90000"/>
              </a:lnSpc>
              <a:buClr>
                <a:srgbClr val="FFFFFF"/>
              </a:buClr>
              <a:buSzPts val="2400"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в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рабочей программе воспитания: 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algn="ctr">
              <a:lnSpc>
                <a:spcPct val="90000"/>
              </a:lnSpc>
              <a:buClr>
                <a:srgbClr val="FFFFFF"/>
              </a:buClr>
              <a:buSzPts val="2400"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проблема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взаимосвязи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»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177" name="Google Shape;177;p1"/>
          <p:cNvPicPr preferRelativeResize="0"/>
          <p:nvPr/>
        </p:nvPicPr>
        <p:blipFill rotWithShape="1">
          <a:blip r:embed="rId3">
            <a:alphaModFix/>
          </a:blip>
          <a:srcRect l="3477" r="19469" b="77335"/>
          <a:stretch/>
        </p:blipFill>
        <p:spPr>
          <a:xfrm>
            <a:off x="1619672" y="260648"/>
            <a:ext cx="5832648" cy="11152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003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4208" y="188640"/>
            <a:ext cx="2664296" cy="208823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ОРКСЭ + обществознание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40968"/>
            <a:ext cx="6264696" cy="3258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5" y="332656"/>
            <a:ext cx="3666467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678" y="332656"/>
            <a:ext cx="2552522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трелка вниз 2"/>
          <p:cNvSpPr/>
          <p:nvPr/>
        </p:nvSpPr>
        <p:spPr>
          <a:xfrm>
            <a:off x="7380312" y="2132856"/>
            <a:ext cx="720080" cy="1368152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372200" y="3645024"/>
            <a:ext cx="2843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МЕТАПРЕДМЕТНОСТЬ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95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5" b="5589"/>
          <a:stretch/>
        </p:blipFill>
        <p:spPr bwMode="auto">
          <a:xfrm>
            <a:off x="4423771" y="3501008"/>
            <a:ext cx="4684733" cy="366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" t="6060" r="10674" b="10711"/>
          <a:stretch/>
        </p:blipFill>
        <p:spPr bwMode="auto">
          <a:xfrm>
            <a:off x="336924" y="2564904"/>
            <a:ext cx="423507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246127"/>
            <a:ext cx="86409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Исследовательский 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подход - один из универсальных способов познания действительности, который способствует развитию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личности ребёнка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75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454824"/>
            <a:ext cx="6554867" cy="358552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Фрагмент урока по ФГОС</a:t>
            </a:r>
            <a:endParaRPr lang="ru-RU" sz="2400" dirty="0"/>
          </a:p>
        </p:txBody>
      </p:sp>
      <p:pic>
        <p:nvPicPr>
          <p:cNvPr id="4" name="Урок1,27 мин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5" y="116632"/>
            <a:ext cx="8578076" cy="5832648"/>
          </a:xfrm>
        </p:spPr>
      </p:pic>
    </p:spTree>
    <p:extLst>
      <p:ext uri="{BB962C8B-B14F-4D97-AF65-F5344CB8AC3E}">
        <p14:creationId xmlns:p14="http://schemas.microsoft.com/office/powerpoint/2010/main" val="40585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" t="6779" r="11386" b="13581"/>
          <a:stretch/>
        </p:blipFill>
        <p:spPr bwMode="auto">
          <a:xfrm>
            <a:off x="3210474" y="116632"/>
            <a:ext cx="2864812" cy="2207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4" y="2852936"/>
            <a:ext cx="4092768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286" y="116632"/>
            <a:ext cx="2925190" cy="2133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691" y="2924944"/>
            <a:ext cx="5292894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3" y="116632"/>
            <a:ext cx="3205593" cy="2250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34888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ДРУЖБА. ТВОРЧЕСТВО. ЕДИНСТВО. ГРАЖДАНСТВЕННОСТЬ.ПАТРИОТИЗМ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82679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419872" y="3429000"/>
            <a:ext cx="5544616" cy="324036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endParaRPr lang="ru-RU" b="1" dirty="0" smtClean="0"/>
          </a:p>
          <a:p>
            <a:pPr algn="just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В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мае 2020 года президент РФ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В.В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. Путин инициировал изменения в Федеральном законе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«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Об образовании в Российской Федерации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», которые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касались усиления воспитательного процесса в образовательных организациях.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algn="just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53578"/>
            <a:ext cx="4464496" cy="3594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937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8" y="548680"/>
            <a:ext cx="8352928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548680"/>
            <a:ext cx="8712968" cy="542725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n w="0"/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Воспитательный потенциал урока включает следующие группы возможности </a:t>
            </a:r>
            <a:endParaRPr lang="ru-RU" sz="3200" b="1" dirty="0" smtClean="0">
              <a:ln w="0"/>
              <a:solidFill>
                <a:schemeClr val="tx1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200" b="1" dirty="0">
              <a:ln w="0"/>
              <a:solidFill>
                <a:schemeClr val="tx1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воспитание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интереса к учению, к процессу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познания 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умений и навыков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организацию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обучающимися своей        деятельности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воспитание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культуры общения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воспитание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толерантности</a:t>
            </a:r>
            <a:endParaRPr lang="ru-RU" sz="2800" dirty="0">
              <a:solidFill>
                <a:schemeClr val="accent2">
                  <a:lumMod val="50000"/>
                </a:schemeClr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46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715565"/>
            <a:ext cx="8712968" cy="602004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n w="0"/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Побуждение школьников соблюдать на уроке общепринятые нормы поведения </a:t>
            </a:r>
            <a:r>
              <a:rPr lang="ru-RU" sz="3200" b="1" dirty="0">
                <a:ln w="0"/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позволят</a:t>
            </a:r>
            <a:r>
              <a:rPr lang="ru-RU" sz="3200" b="1" dirty="0">
                <a:ln w="0"/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позитивно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воспринимать просьбы учителя,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через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живой диалог;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привлечь внимание обучающихся к обсуждаемой на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уроке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информации;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активизировать познавательную деятельность, через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занимательных элементов, личного социального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опыта 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проблемного вопроса.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применить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полученные знание при защите 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«итогового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индивидуального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проекта»</a:t>
            </a:r>
            <a:endParaRPr lang="ru-RU" sz="2400" dirty="0">
              <a:solidFill>
                <a:schemeClr val="accent2">
                  <a:lumMod val="50000"/>
                </a:schemeClr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85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4276"/>
            <a:ext cx="3922461" cy="3858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627" y="1603143"/>
            <a:ext cx="3679749" cy="248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152318"/>
            <a:ext cx="3672408" cy="265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2318"/>
            <a:ext cx="3980681" cy="2661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27984" y="26323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Интеграция учебной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 поисковой, исследовательской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деятельностью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05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476672"/>
            <a:ext cx="8568952" cy="608564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над проектом помогает </a:t>
            </a:r>
            <a:r>
              <a:rPr lang="ru-RU" sz="28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приобрести школьникам: </a:t>
            </a:r>
            <a:endParaRPr lang="ru-RU" sz="2800" b="1" dirty="0">
              <a:ln w="0"/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навык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самостоятельного решения теоретической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проблемы 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навык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генерирования и оформления собственных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идей 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навык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уважительного отношения к чужим идеям, оформленным в работах других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исследователей 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навык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публичного выступления перед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аудиторией </a:t>
            </a: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навык аргументирования и отстаивания своей точки зрения </a:t>
            </a:r>
            <a:endParaRPr lang="ru-RU" sz="28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22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2" t="28836" r="17083" b="1764"/>
          <a:stretch/>
        </p:blipFill>
        <p:spPr bwMode="auto">
          <a:xfrm>
            <a:off x="170492" y="275112"/>
            <a:ext cx="2385284" cy="3441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8" r="23900"/>
          <a:stretch/>
        </p:blipFill>
        <p:spPr bwMode="auto">
          <a:xfrm>
            <a:off x="2771801" y="275112"/>
            <a:ext cx="2736304" cy="3441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03" y="3765585"/>
            <a:ext cx="2385284" cy="311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413" y="3765585"/>
            <a:ext cx="5184747" cy="304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63" y="1182624"/>
            <a:ext cx="3384937" cy="253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08105" y="0"/>
            <a:ext cx="36358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Результативно участвуем в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научно-практических конференциях, конкурсах, турнирах различных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уровней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89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50"/>
          <a:stretch/>
        </p:blipFill>
        <p:spPr>
          <a:xfrm>
            <a:off x="-7567" y="44624"/>
            <a:ext cx="9144000" cy="40293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7" t="63650"/>
          <a:stretch/>
        </p:blipFill>
        <p:spPr>
          <a:xfrm>
            <a:off x="4244803" y="4094843"/>
            <a:ext cx="4877829" cy="26649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6825" r="66592" b="2226"/>
          <a:stretch/>
        </p:blipFill>
        <p:spPr>
          <a:xfrm>
            <a:off x="1215501" y="4094843"/>
            <a:ext cx="3140475" cy="26649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3" t="59100" r="52362" b="3363"/>
          <a:stretch/>
        </p:blipFill>
        <p:spPr>
          <a:xfrm>
            <a:off x="-7567" y="4094843"/>
            <a:ext cx="1453594" cy="266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1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495" y="91961"/>
            <a:ext cx="3461117" cy="3985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32040" y="4309065"/>
            <a:ext cx="36275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урочной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внеурочной деятельности</a:t>
            </a:r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2"/>
            <a:ext cx="4944530" cy="6621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1961"/>
            <a:ext cx="4968553" cy="3701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4" y="3717032"/>
            <a:ext cx="5134992" cy="27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899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Сектор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496</TotalTime>
  <Words>243</Words>
  <Application>Microsoft Office PowerPoint</Application>
  <PresentationFormat>Экран (4:3)</PresentationFormat>
  <Paragraphs>41</Paragraphs>
  <Slides>13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Calibri</vt:lpstr>
      <vt:lpstr>Century Gothic</vt:lpstr>
      <vt:lpstr>Georgia</vt:lpstr>
      <vt:lpstr>Symbol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ОРКСЭ + обществознание</vt:lpstr>
      <vt:lpstr>Презентация PowerPoint</vt:lpstr>
      <vt:lpstr>Фрагмент урока по ФГОС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49</cp:revision>
  <dcterms:created xsi:type="dcterms:W3CDTF">2022-05-19T15:22:25Z</dcterms:created>
  <dcterms:modified xsi:type="dcterms:W3CDTF">2022-09-27T13:36:07Z</dcterms:modified>
</cp:coreProperties>
</file>