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2"/>
  </p:notesMasterIdLst>
  <p:sldIdLst>
    <p:sldId id="258" r:id="rId2"/>
    <p:sldId id="259" r:id="rId3"/>
    <p:sldId id="260" r:id="rId4"/>
    <p:sldId id="256" r:id="rId5"/>
    <p:sldId id="257" r:id="rId6"/>
    <p:sldId id="261" r:id="rId7"/>
    <p:sldId id="262" r:id="rId8"/>
    <p:sldId id="263" r:id="rId9"/>
    <p:sldId id="264" r:id="rId10"/>
    <p:sldId id="271" r:id="rId11"/>
    <p:sldId id="268" r:id="rId12"/>
    <p:sldId id="269" r:id="rId13"/>
    <p:sldId id="270" r:id="rId14"/>
    <p:sldId id="272" r:id="rId15"/>
    <p:sldId id="273" r:id="rId16"/>
    <p:sldId id="277" r:id="rId17"/>
    <p:sldId id="265" r:id="rId18"/>
    <p:sldId id="275" r:id="rId19"/>
    <p:sldId id="276" r:id="rId20"/>
    <p:sldId id="266" r:id="rId21"/>
    <p:sldId id="267" r:id="rId22"/>
    <p:sldId id="286" r:id="rId23"/>
    <p:sldId id="285" r:id="rId24"/>
    <p:sldId id="287" r:id="rId25"/>
    <p:sldId id="278" r:id="rId26"/>
    <p:sldId id="282" r:id="rId27"/>
    <p:sldId id="283" r:id="rId28"/>
    <p:sldId id="280" r:id="rId29"/>
    <p:sldId id="284" r:id="rId30"/>
    <p:sldId id="279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21B9D-26BA-4540-AE69-C397EE103F69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98FF2-2691-4756-AE63-3D4C5A4963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48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98FF2-2691-4756-AE63-3D4C5A496334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845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B949F842-3C3B-4FEE-9315-B0C934654EE3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638B85C-BC02-4B68-BA56-2F086713C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284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F842-3C3B-4FEE-9315-B0C934654EE3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B85C-BC02-4B68-BA56-2F086713C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582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949F842-3C3B-4FEE-9315-B0C934654EE3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638B85C-BC02-4B68-BA56-2F086713C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55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949F842-3C3B-4FEE-9315-B0C934654EE3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638B85C-BC02-4B68-BA56-2F086713CBF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4088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949F842-3C3B-4FEE-9315-B0C934654EE3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638B85C-BC02-4B68-BA56-2F086713C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959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F842-3C3B-4FEE-9315-B0C934654EE3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B85C-BC02-4B68-BA56-2F086713C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72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F842-3C3B-4FEE-9315-B0C934654EE3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B85C-BC02-4B68-BA56-2F086713C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407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F842-3C3B-4FEE-9315-B0C934654EE3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B85C-BC02-4B68-BA56-2F086713C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1101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949F842-3C3B-4FEE-9315-B0C934654EE3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638B85C-BC02-4B68-BA56-2F086713C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763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F842-3C3B-4FEE-9315-B0C934654EE3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B85C-BC02-4B68-BA56-2F086713C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460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949F842-3C3B-4FEE-9315-B0C934654EE3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638B85C-BC02-4B68-BA56-2F086713C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06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F842-3C3B-4FEE-9315-B0C934654EE3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B85C-BC02-4B68-BA56-2F086713C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04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F842-3C3B-4FEE-9315-B0C934654EE3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B85C-BC02-4B68-BA56-2F086713C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348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F842-3C3B-4FEE-9315-B0C934654EE3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B85C-BC02-4B68-BA56-2F086713C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813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F842-3C3B-4FEE-9315-B0C934654EE3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B85C-BC02-4B68-BA56-2F086713C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551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F842-3C3B-4FEE-9315-B0C934654EE3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B85C-BC02-4B68-BA56-2F086713C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109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F842-3C3B-4FEE-9315-B0C934654EE3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B85C-BC02-4B68-BA56-2F086713C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319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9F842-3C3B-4FEE-9315-B0C934654EE3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8B85C-BC02-4B68-BA56-2F086713CB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43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Синтаксис </a:t>
            </a:r>
            <a:r>
              <a:rPr lang="en-US" dirty="0"/>
              <a:t>python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49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4106840" y="401928"/>
            <a:ext cx="8085160" cy="68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5400" b="1" dirty="0"/>
              <a:t>Задача</a:t>
            </a:r>
            <a:endParaRPr lang="en-US" sz="5400" b="1" dirty="0"/>
          </a:p>
          <a:p>
            <a:endParaRPr lang="ru-RU" sz="5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27713" y="1810309"/>
            <a:ext cx="1166428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У исполнителя Омега две команды, которым присвоены номера:</a:t>
            </a:r>
          </a:p>
          <a:p>
            <a:endParaRPr lang="ru-RU" sz="2400" dirty="0"/>
          </a:p>
          <a:p>
            <a:r>
              <a:rPr lang="ru-RU" sz="2400" dirty="0"/>
              <a:t>1. прибавь 3;</a:t>
            </a:r>
          </a:p>
          <a:p>
            <a:endParaRPr lang="ru-RU" sz="2400" dirty="0"/>
          </a:p>
          <a:p>
            <a:r>
              <a:rPr lang="ru-RU" sz="2400" dirty="0"/>
              <a:t>2. раздели на b</a:t>
            </a:r>
          </a:p>
          <a:p>
            <a:endParaRPr lang="ru-RU" sz="2400" dirty="0"/>
          </a:p>
          <a:p>
            <a:r>
              <a:rPr lang="ru-RU" sz="2400" dirty="0"/>
              <a:t>(b — неизвестное натуральное число; b ≥ 2).</a:t>
            </a:r>
          </a:p>
          <a:p>
            <a:endParaRPr lang="ru-RU" sz="2400" dirty="0"/>
          </a:p>
          <a:p>
            <a:r>
              <a:rPr lang="ru-RU" sz="2400" dirty="0"/>
              <a:t>Выполняя первую из них, Омега увеличивает число на экране на 3, а выполняя вторую, делит это число на b. Программа для исполнителя Омега — это последовательность номеров команд. Известно, что программа 11121 переводит число 63 в число 21. Определите значение b.</a:t>
            </a:r>
          </a:p>
        </p:txBody>
      </p:sp>
    </p:spTree>
    <p:extLst>
      <p:ext uri="{BB962C8B-B14F-4D97-AF65-F5344CB8AC3E}">
        <p14:creationId xmlns:p14="http://schemas.microsoft.com/office/powerpoint/2010/main" val="45301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55093" y="1467305"/>
            <a:ext cx="1127305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 исполнителя </a:t>
            </a:r>
            <a:r>
              <a:rPr lang="ru-RU" dirty="0" err="1"/>
              <a:t>Квадратор</a:t>
            </a:r>
            <a:r>
              <a:rPr lang="ru-RU" dirty="0"/>
              <a:t> две команды. которым присвоены номера:</a:t>
            </a:r>
          </a:p>
          <a:p>
            <a:r>
              <a:rPr lang="ru-RU" dirty="0"/>
              <a:t>1. возведи в квадрат</a:t>
            </a:r>
          </a:p>
          <a:p>
            <a:r>
              <a:rPr lang="ru-RU" dirty="0"/>
              <a:t>2. прибавь 3</a:t>
            </a:r>
          </a:p>
          <a:p>
            <a:endParaRPr lang="ru-RU" dirty="0"/>
          </a:p>
          <a:p>
            <a:r>
              <a:rPr lang="ru-RU" dirty="0"/>
              <a:t>Первая из них возводит число на экране во вторую степень, вторая увеличивает его на 3.</a:t>
            </a:r>
          </a:p>
          <a:p>
            <a:r>
              <a:rPr lang="ru-RU" dirty="0"/>
              <a:t>Составьте алгоритм получения из числа 1 числа 25, содержащий не более 5 команд. В ответе запишите только номера команд.</a:t>
            </a:r>
          </a:p>
          <a:p>
            <a:endParaRPr lang="ru-RU" dirty="0"/>
          </a:p>
          <a:p>
            <a:endParaRPr lang="ru-RU" dirty="0"/>
          </a:p>
          <a:p>
            <a:r>
              <a:rPr lang="ru-RU" i="1" dirty="0"/>
              <a:t>(Например, 12221 — это алгоритм:</a:t>
            </a:r>
          </a:p>
          <a:p>
            <a:r>
              <a:rPr lang="ru-RU" i="1" dirty="0"/>
              <a:t>возведи в квадрат</a:t>
            </a:r>
          </a:p>
          <a:p>
            <a:r>
              <a:rPr lang="ru-RU" i="1" dirty="0"/>
              <a:t>прибавь 3</a:t>
            </a:r>
          </a:p>
          <a:p>
            <a:r>
              <a:rPr lang="ru-RU" i="1" dirty="0"/>
              <a:t>прибавь 3</a:t>
            </a:r>
          </a:p>
          <a:p>
            <a:r>
              <a:rPr lang="ru-RU" i="1" dirty="0"/>
              <a:t>прибавь 3</a:t>
            </a:r>
          </a:p>
          <a:p>
            <a:r>
              <a:rPr lang="ru-RU" i="1" dirty="0"/>
              <a:t>возведи в квадрат,</a:t>
            </a:r>
          </a:p>
          <a:p>
            <a:r>
              <a:rPr lang="ru-RU" i="1" dirty="0"/>
              <a:t>который преобразует число 2 в 169.)</a:t>
            </a:r>
          </a:p>
          <a:p>
            <a:endParaRPr lang="ru-RU" dirty="0"/>
          </a:p>
          <a:p>
            <a:r>
              <a:rPr lang="ru-RU" dirty="0"/>
              <a:t>Если таких алгоритмов более одного, то запишите любой из них.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41360" y="606644"/>
            <a:ext cx="8085160" cy="68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600" b="1" dirty="0"/>
              <a:t>Задача</a:t>
            </a:r>
            <a:endParaRPr lang="en-US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533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00332" y="1547463"/>
            <a:ext cx="1162618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Ребята подбрасывают монетку. Если выпадает орел, то к своим очкам они прибавляют 5. А, если выпадает решка, то свои очки они вынуждены разделить b.</a:t>
            </a:r>
          </a:p>
          <a:p>
            <a:r>
              <a:rPr lang="ru-RU" sz="3200" dirty="0"/>
              <a:t>1. прибавь 5 очков;</a:t>
            </a:r>
          </a:p>
          <a:p>
            <a:r>
              <a:rPr lang="ru-RU" sz="3200" dirty="0"/>
              <a:t>2. раздели на b</a:t>
            </a:r>
          </a:p>
          <a:p>
            <a:r>
              <a:rPr lang="ru-RU" sz="3200" dirty="0"/>
              <a:t>(b — неизвестное натуральное число; b ≥ 2).</a:t>
            </a:r>
          </a:p>
          <a:p>
            <a:endParaRPr lang="ru-RU" sz="3200" dirty="0"/>
          </a:p>
          <a:p>
            <a:r>
              <a:rPr lang="ru-RU" sz="3200" dirty="0"/>
              <a:t>Известно, что программа 11211 переводит 40 очков Олега в 20 очков. Определите значение b.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364440" y="565700"/>
            <a:ext cx="8085160" cy="68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600" b="1" dirty="0"/>
              <a:t>Задача</a:t>
            </a:r>
            <a:endParaRPr lang="en-US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9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7505" y="1451928"/>
            <a:ext cx="1178711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У исполнителя Мама две команды, которым присвоены номера:</a:t>
            </a:r>
          </a:p>
          <a:p>
            <a:r>
              <a:rPr lang="ru-RU" sz="3200" dirty="0"/>
              <a:t>1. раздели на 2 рубля</a:t>
            </a:r>
          </a:p>
          <a:p>
            <a:r>
              <a:rPr lang="ru-RU" sz="3200" dirty="0"/>
              <a:t>2. вычти 1 рубль</a:t>
            </a:r>
          </a:p>
          <a:p>
            <a:r>
              <a:rPr lang="ru-RU" sz="3200" dirty="0"/>
              <a:t>Первая из них уменьшает число выданных денег в 2 раза, вторая уменьшает его на 1 рубль. Исполнитель работает только с натуральными числами. Составьте алгоритм получения из 65 рублей числа 4, содержащий не более 5 команд. В ответе запишите только номера команд.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364440" y="565700"/>
            <a:ext cx="8085160" cy="68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600" b="1" dirty="0"/>
              <a:t>Задача</a:t>
            </a:r>
            <a:endParaRPr lang="en-US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664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6685" y="1877031"/>
            <a:ext cx="1162334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У исполнителя </a:t>
            </a:r>
            <a:r>
              <a:rPr lang="ru-RU" sz="2800" dirty="0" err="1"/>
              <a:t>Квадратор</a:t>
            </a:r>
            <a:r>
              <a:rPr lang="ru-RU" sz="2800" dirty="0"/>
              <a:t> две команды. которым присвоены номера:</a:t>
            </a:r>
          </a:p>
          <a:p>
            <a:r>
              <a:rPr lang="ru-RU" sz="2800" dirty="0"/>
              <a:t>1. возведи в квадрат</a:t>
            </a:r>
          </a:p>
          <a:p>
            <a:r>
              <a:rPr lang="ru-RU" sz="2800" dirty="0"/>
              <a:t>2. прибавь 3</a:t>
            </a:r>
          </a:p>
          <a:p>
            <a:r>
              <a:rPr lang="ru-RU" sz="2800" dirty="0"/>
              <a:t>Первая из них возводит число на экране во вторую степень, вторая увеличивает его на 3.</a:t>
            </a:r>
          </a:p>
          <a:p>
            <a:r>
              <a:rPr lang="ru-RU" sz="2800" dirty="0"/>
              <a:t>Составьте алгоритм получения из числа 1 числа 25, содержащий не более 5 команд. В ответе запишите только номера команд.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364440" y="565700"/>
            <a:ext cx="8085160" cy="68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600" b="1" dirty="0"/>
              <a:t>Задача</a:t>
            </a:r>
            <a:endParaRPr lang="en-US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982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00334" y="1348800"/>
            <a:ext cx="1159604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У исполнителя Омега две команды, которым присвоены номера:</a:t>
            </a:r>
          </a:p>
          <a:p>
            <a:r>
              <a:rPr lang="ru-RU" sz="3200" dirty="0"/>
              <a:t>1. прибавь 4;</a:t>
            </a:r>
          </a:p>
          <a:p>
            <a:r>
              <a:rPr lang="ru-RU" sz="3200" dirty="0"/>
              <a:t>2. раздели на b</a:t>
            </a:r>
          </a:p>
          <a:p>
            <a:r>
              <a:rPr lang="ru-RU" sz="3200" dirty="0"/>
              <a:t>(b — неизвестное натуральное число; b ≥ 2).</a:t>
            </a:r>
          </a:p>
          <a:p>
            <a:r>
              <a:rPr lang="ru-RU" sz="3200" dirty="0"/>
              <a:t>Выполняя первую из них, Омега увеличивает число на экране на 4, а выполняя вторую, делит это число на b. Программа для исполнителя Омега — это последовательность номеров команд. Известно, что программа 12111 переводит число 41 в число 17. Определите значение b.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364440" y="565700"/>
            <a:ext cx="8085160" cy="68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600" b="1" dirty="0"/>
              <a:t>Задача</a:t>
            </a:r>
            <a:endParaRPr lang="en-US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541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1956369" y="2380203"/>
            <a:ext cx="8085160" cy="68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7200" b="1" dirty="0"/>
              <a:t>Исполнитель Черепаха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93713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2057969" y="333689"/>
            <a:ext cx="8085160" cy="68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600" b="1" dirty="0"/>
              <a:t>Черепаха</a:t>
            </a:r>
            <a:endParaRPr lang="en-US" sz="3600" b="1" dirty="0"/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385445"/>
              </p:ext>
            </p:extLst>
          </p:nvPr>
        </p:nvGraphicFramePr>
        <p:xfrm>
          <a:off x="777923" y="1019489"/>
          <a:ext cx="11109276" cy="50901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7595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497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>
                          <a:effectLst/>
                        </a:rPr>
                        <a:t>Команда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>
                          <a:effectLst/>
                        </a:rPr>
                        <a:t>Значение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ase"/>
                      <a:r>
                        <a:rPr lang="en-US">
                          <a:effectLst/>
                        </a:rPr>
                        <a:t>forward(X)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>
                          <a:effectLst/>
                        </a:rPr>
                        <a:t>Пройти вперёд </a:t>
                      </a:r>
                      <a:r>
                        <a:rPr lang="en-US" dirty="0">
                          <a:effectLst/>
                        </a:rPr>
                        <a:t>X </a:t>
                      </a:r>
                      <a:r>
                        <a:rPr lang="ru-RU" dirty="0">
                          <a:effectLst/>
                        </a:rPr>
                        <a:t>пикселей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ase"/>
                      <a:r>
                        <a:rPr lang="en-US" dirty="0">
                          <a:effectLst/>
                        </a:rPr>
                        <a:t>backward(X)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>
                          <a:effectLst/>
                        </a:rPr>
                        <a:t>Пройти назад </a:t>
                      </a:r>
                      <a:r>
                        <a:rPr lang="en-US" dirty="0">
                          <a:effectLst/>
                        </a:rPr>
                        <a:t>X </a:t>
                      </a:r>
                      <a:r>
                        <a:rPr lang="ru-RU" dirty="0">
                          <a:effectLst/>
                        </a:rPr>
                        <a:t>пикселей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ase"/>
                      <a:r>
                        <a:rPr lang="en-US">
                          <a:effectLst/>
                        </a:rPr>
                        <a:t>left(X)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>
                          <a:effectLst/>
                        </a:rPr>
                        <a:t>Повернуться налево на X градусов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ase"/>
                      <a:r>
                        <a:rPr lang="en-US">
                          <a:effectLst/>
                        </a:rPr>
                        <a:t>right(X)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>
                          <a:effectLst/>
                        </a:rPr>
                        <a:t>Повернуться направо на X градусов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ase"/>
                      <a:r>
                        <a:rPr lang="en-US" dirty="0">
                          <a:effectLst/>
                        </a:rPr>
                        <a:t>circle (X)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>
                          <a:effectLst/>
                        </a:rPr>
                        <a:t>Нарисовать круг радиусом 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ase"/>
                      <a:r>
                        <a:rPr lang="en-US">
                          <a:effectLst/>
                        </a:rPr>
                        <a:t>penup()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>
                          <a:effectLst/>
                        </a:rPr>
                        <a:t>Не оставлять след при движении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ase"/>
                      <a:r>
                        <a:rPr lang="en-US">
                          <a:effectLst/>
                        </a:rPr>
                        <a:t>pendown()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>
                          <a:effectLst/>
                        </a:rPr>
                        <a:t>Оставлять след при движении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ase"/>
                      <a:r>
                        <a:rPr lang="en-US">
                          <a:effectLst/>
                        </a:rPr>
                        <a:t>shape(X)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>
                          <a:effectLst/>
                        </a:rPr>
                        <a:t>Изменить значок черепахи (“</a:t>
                      </a:r>
                      <a:r>
                        <a:rPr lang="en-US" dirty="0">
                          <a:effectLst/>
                        </a:rPr>
                        <a:t>arrow”, “turtle”, “circle”, “square”, “triangle”, “classic”)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ase"/>
                      <a:r>
                        <a:rPr lang="en-US" dirty="0">
                          <a:effectLst/>
                        </a:rPr>
                        <a:t>stamp()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>
                          <a:effectLst/>
                        </a:rPr>
                        <a:t>Нарисовать копию черепахи в текущем месте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ase"/>
                      <a:r>
                        <a:rPr lang="en-US">
                          <a:effectLst/>
                        </a:rPr>
                        <a:t>color()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>
                          <a:effectLst/>
                        </a:rPr>
                        <a:t>Установить цвет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ase"/>
                      <a:r>
                        <a:rPr lang="en-US" dirty="0">
                          <a:effectLst/>
                        </a:rPr>
                        <a:t>width()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>
                          <a:effectLst/>
                        </a:rPr>
                        <a:t>Установить толщину линии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ase"/>
                      <a:r>
                        <a:rPr lang="en-US" dirty="0" err="1">
                          <a:effectLst/>
                        </a:rPr>
                        <a:t>goto</a:t>
                      </a:r>
                      <a:r>
                        <a:rPr lang="en-US" dirty="0">
                          <a:effectLst/>
                        </a:rPr>
                        <a:t>(x, y)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>
                          <a:effectLst/>
                        </a:rPr>
                        <a:t>Переместить черепашку в точку (x, y)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14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0321" y="746795"/>
            <a:ext cx="937788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6000" dirty="0"/>
              <a:t>Нарисуйте окружность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28132" y="2951665"/>
            <a:ext cx="594587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err="1"/>
              <a:t>import</a:t>
            </a:r>
            <a:r>
              <a:rPr lang="ru-RU" sz="4000" dirty="0"/>
              <a:t> </a:t>
            </a:r>
            <a:r>
              <a:rPr lang="ru-RU" sz="4000" dirty="0" err="1"/>
              <a:t>turtle</a:t>
            </a:r>
            <a:endParaRPr lang="ru-RU" sz="4000" dirty="0"/>
          </a:p>
          <a:p>
            <a:r>
              <a:rPr lang="ru-RU" sz="4000" dirty="0" err="1"/>
              <a:t>turtle.shape</a:t>
            </a:r>
            <a:r>
              <a:rPr lang="ru-RU" sz="4000" dirty="0"/>
              <a:t>('</a:t>
            </a:r>
            <a:r>
              <a:rPr lang="ru-RU" sz="4000" dirty="0" err="1"/>
              <a:t>turtle</a:t>
            </a:r>
            <a:r>
              <a:rPr lang="ru-RU" sz="4000" dirty="0"/>
              <a:t>')</a:t>
            </a:r>
          </a:p>
          <a:p>
            <a:r>
              <a:rPr lang="ru-RU" sz="4000" dirty="0" err="1"/>
              <a:t>turtle.color</a:t>
            </a:r>
            <a:r>
              <a:rPr lang="ru-RU" sz="4000" dirty="0"/>
              <a:t>('</a:t>
            </a:r>
            <a:r>
              <a:rPr lang="ru-RU" sz="4000" dirty="0" err="1"/>
              <a:t>blue</a:t>
            </a:r>
            <a:r>
              <a:rPr lang="ru-RU" sz="4000" dirty="0"/>
              <a:t>')</a:t>
            </a:r>
          </a:p>
          <a:p>
            <a:r>
              <a:rPr lang="ru-RU" sz="4000" dirty="0" err="1"/>
              <a:t>turtle.circle</a:t>
            </a:r>
            <a:r>
              <a:rPr lang="ru-RU" sz="4000" dirty="0"/>
              <a:t>(100)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966" y="2373075"/>
            <a:ext cx="3857625" cy="347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73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58352" y="583021"/>
            <a:ext cx="792396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6000" dirty="0"/>
              <a:t>Нарисуйте квадрат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69324" y="1844344"/>
            <a:ext cx="595952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/>
              <a:t>import</a:t>
            </a:r>
            <a:r>
              <a:rPr lang="ru-RU" sz="3200" dirty="0"/>
              <a:t> </a:t>
            </a:r>
            <a:r>
              <a:rPr lang="ru-RU" sz="3200" dirty="0" err="1"/>
              <a:t>turtle</a:t>
            </a:r>
            <a:endParaRPr lang="ru-RU" sz="3200" dirty="0"/>
          </a:p>
          <a:p>
            <a:r>
              <a:rPr lang="ru-RU" sz="3200" dirty="0" err="1"/>
              <a:t>turtle.shape</a:t>
            </a:r>
            <a:r>
              <a:rPr lang="ru-RU" sz="3200" dirty="0"/>
              <a:t>('</a:t>
            </a:r>
            <a:r>
              <a:rPr lang="ru-RU" sz="3200" dirty="0" err="1"/>
              <a:t>turtle</a:t>
            </a:r>
            <a:r>
              <a:rPr lang="ru-RU" sz="3200" dirty="0"/>
              <a:t>')</a:t>
            </a:r>
          </a:p>
          <a:p>
            <a:r>
              <a:rPr lang="ru-RU" sz="3200" dirty="0" err="1"/>
              <a:t>turtle.forward</a:t>
            </a:r>
            <a:r>
              <a:rPr lang="ru-RU" sz="3200" dirty="0"/>
              <a:t>(50)</a:t>
            </a:r>
          </a:p>
          <a:p>
            <a:r>
              <a:rPr lang="ru-RU" sz="3200" dirty="0" err="1"/>
              <a:t>turtle.left</a:t>
            </a:r>
            <a:r>
              <a:rPr lang="ru-RU" sz="3200" dirty="0"/>
              <a:t>(90)</a:t>
            </a:r>
          </a:p>
          <a:p>
            <a:r>
              <a:rPr lang="ru-RU" sz="3200" dirty="0" err="1"/>
              <a:t>turtle.forward</a:t>
            </a:r>
            <a:r>
              <a:rPr lang="ru-RU" sz="3200" dirty="0"/>
              <a:t>(50)</a:t>
            </a:r>
          </a:p>
          <a:p>
            <a:r>
              <a:rPr lang="ru-RU" sz="3200" dirty="0" err="1"/>
              <a:t>turtle.left</a:t>
            </a:r>
            <a:r>
              <a:rPr lang="ru-RU" sz="3200" dirty="0"/>
              <a:t>(90)</a:t>
            </a:r>
          </a:p>
          <a:p>
            <a:r>
              <a:rPr lang="ru-RU" sz="3200" dirty="0" err="1"/>
              <a:t>turtle.forward</a:t>
            </a:r>
            <a:r>
              <a:rPr lang="ru-RU" sz="3200" dirty="0"/>
              <a:t>(50)</a:t>
            </a:r>
          </a:p>
          <a:p>
            <a:r>
              <a:rPr lang="ru-RU" sz="3200" dirty="0" err="1"/>
              <a:t>turtle.left</a:t>
            </a:r>
            <a:r>
              <a:rPr lang="ru-RU" sz="3200" dirty="0"/>
              <a:t>(90)</a:t>
            </a:r>
          </a:p>
          <a:p>
            <a:r>
              <a:rPr lang="ru-RU" sz="3200" dirty="0" err="1"/>
              <a:t>turtle.forward</a:t>
            </a:r>
            <a:r>
              <a:rPr lang="ru-RU" sz="3200" dirty="0"/>
              <a:t>(50)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5067" y="2304055"/>
            <a:ext cx="3749936" cy="3221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85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2849540" y="929043"/>
            <a:ext cx="8085160" cy="68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600" b="1" dirty="0"/>
              <a:t>Арифметические операции</a:t>
            </a:r>
            <a:endParaRPr lang="en-US" sz="3600" b="1" dirty="0"/>
          </a:p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94858205"/>
                  </p:ext>
                </p:extLst>
              </p:nvPr>
            </p:nvGraphicFramePr>
            <p:xfrm>
              <a:off x="2359546" y="1614843"/>
              <a:ext cx="8128000" cy="48209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064000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4064000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/>
                            <a:t>Математическая запись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Python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dirty="0"/>
                            <a:t>Возведение</a:t>
                          </a:r>
                          <a:r>
                            <a:rPr lang="ru-RU" baseline="0" dirty="0"/>
                            <a:t> в степень</a:t>
                          </a:r>
                          <a:endParaRPr lang="ru-RU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x**2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2"/>
                      </a:ext>
                    </a:extLst>
                  </a:tr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dirty="0"/>
                            <a:t>Умножение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x*y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x*y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4"/>
                      </a:ext>
                    </a:extLst>
                  </a:tr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dirty="0"/>
                            <a:t>Деление</a:t>
                          </a:r>
                          <a:r>
                            <a:rPr lang="ru-RU" baseline="0" dirty="0"/>
                            <a:t> ( 3 вида)</a:t>
                          </a:r>
                          <a:endParaRPr lang="ru-RU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x</a:t>
                          </a:r>
                          <a:r>
                            <a:rPr lang="ru-RU" dirty="0"/>
                            <a:t>:</a:t>
                          </a:r>
                          <a:r>
                            <a:rPr lang="en-US" dirty="0"/>
                            <a:t>y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x/y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/>
                            <a:t>На</a:t>
                          </a:r>
                          <a:r>
                            <a:rPr lang="ru-RU" baseline="0" dirty="0"/>
                            <a:t> паскале: </a:t>
                          </a:r>
                          <a:r>
                            <a:rPr lang="en-US" baseline="0" dirty="0"/>
                            <a:t>x div y </a:t>
                          </a:r>
                          <a:r>
                            <a:rPr lang="ru-RU" baseline="0" dirty="0"/>
                            <a:t>(целое)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x//y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/>
                            <a:t>На паскале:</a:t>
                          </a:r>
                          <a:r>
                            <a:rPr lang="en-US" dirty="0"/>
                            <a:t> x mod y</a:t>
                          </a:r>
                          <a:r>
                            <a:rPr lang="ru-RU" dirty="0"/>
                            <a:t> (остаток)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/>
                            <a:t>x%y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8"/>
                      </a:ext>
                    </a:extLst>
                  </a:tr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dirty="0"/>
                            <a:t>Сложение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/>
                            <a:t>x+y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/>
                            <a:t>x+y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10"/>
                      </a:ext>
                    </a:extLst>
                  </a:tr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dirty="0"/>
                            <a:t>Вычитание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x-y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x-y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1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94858205"/>
                  </p:ext>
                </p:extLst>
              </p:nvPr>
            </p:nvGraphicFramePr>
            <p:xfrm>
              <a:off x="2359546" y="1614843"/>
              <a:ext cx="8128000" cy="4822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064000"/>
                    <a:gridCol w="40640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Математическая запись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Python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Возведение</a:t>
                          </a:r>
                          <a:r>
                            <a:rPr lang="ru-RU" baseline="0" dirty="0" smtClean="0"/>
                            <a:t> в степень</a:t>
                          </a:r>
                          <a:endParaRPr lang="ru-RU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</a:tr>
                  <a:tr h="37192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50" t="-208197" r="-100300" b="-10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x**2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Умножение</a:t>
                          </a:r>
                          <a:endParaRPr lang="ru-RU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x*y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x*y</a:t>
                          </a:r>
                          <a:endParaRPr lang="ru-RU" dirty="0" smtClean="0"/>
                        </a:p>
                      </a:txBody>
                      <a:tcPr/>
                    </a:tc>
                  </a:tr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Деление</a:t>
                          </a:r>
                          <a:r>
                            <a:rPr lang="ru-RU" baseline="0" dirty="0" smtClean="0"/>
                            <a:t> ( 3 вида)</a:t>
                          </a:r>
                          <a:endParaRPr lang="ru-RU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r>
                            <a:rPr lang="ru-RU" dirty="0" smtClean="0"/>
                            <a:t>:</a:t>
                          </a:r>
                          <a:r>
                            <a:rPr lang="en-US" dirty="0" smtClean="0"/>
                            <a:t>y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x/y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На</a:t>
                          </a:r>
                          <a:r>
                            <a:rPr lang="ru-RU" baseline="0" dirty="0" smtClean="0"/>
                            <a:t> паскале: </a:t>
                          </a:r>
                          <a:r>
                            <a:rPr lang="en-US" baseline="0" dirty="0" smtClean="0"/>
                            <a:t>x div y </a:t>
                          </a:r>
                          <a:r>
                            <a:rPr lang="ru-RU" baseline="0" dirty="0" smtClean="0"/>
                            <a:t>(целое)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x//y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На паскале:</a:t>
                          </a:r>
                          <a:r>
                            <a:rPr lang="en-US" dirty="0" smtClean="0"/>
                            <a:t> x mod y</a:t>
                          </a:r>
                          <a:r>
                            <a:rPr lang="ru-RU" dirty="0" smtClean="0"/>
                            <a:t> (остаток)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 smtClean="0"/>
                            <a:t>x%y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Сложение</a:t>
                          </a:r>
                          <a:endParaRPr lang="ru-RU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 smtClean="0"/>
                            <a:t>x+y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 smtClean="0"/>
                            <a:t>x+y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Вычитание</a:t>
                          </a:r>
                          <a:endParaRPr lang="ru-RU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x-y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x-y</a:t>
                          </a:r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3049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1887346" y="1837044"/>
            <a:ext cx="4499806" cy="68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import turtle</a:t>
            </a:r>
          </a:p>
          <a:p>
            <a:pPr marL="0" indent="0">
              <a:buNone/>
            </a:pPr>
            <a:r>
              <a:rPr lang="en-US" dirty="0" err="1"/>
              <a:t>turtle.shape</a:t>
            </a:r>
            <a:r>
              <a:rPr lang="en-US" dirty="0"/>
              <a:t>('turtle')</a:t>
            </a:r>
          </a:p>
          <a:p>
            <a:pPr marL="0" indent="0">
              <a:buNone/>
            </a:pPr>
            <a:r>
              <a:rPr lang="en-US" dirty="0" err="1"/>
              <a:t>turtle.forward</a:t>
            </a:r>
            <a:r>
              <a:rPr lang="en-US" dirty="0"/>
              <a:t>(50)</a:t>
            </a:r>
          </a:p>
          <a:p>
            <a:pPr marL="0" indent="0">
              <a:buNone/>
            </a:pPr>
            <a:r>
              <a:rPr lang="en-US" dirty="0" err="1"/>
              <a:t>turtle.left</a:t>
            </a:r>
            <a:r>
              <a:rPr lang="en-US" dirty="0"/>
              <a:t>(90)</a:t>
            </a:r>
          </a:p>
          <a:p>
            <a:pPr marL="0" indent="0">
              <a:buNone/>
            </a:pPr>
            <a:r>
              <a:rPr lang="en-US" dirty="0" err="1"/>
              <a:t>turtle.forward</a:t>
            </a:r>
            <a:r>
              <a:rPr lang="en-US" dirty="0"/>
              <a:t>(50)</a:t>
            </a:r>
          </a:p>
          <a:p>
            <a:pPr marL="0" indent="0">
              <a:buNone/>
            </a:pPr>
            <a:r>
              <a:rPr lang="en-US" dirty="0" err="1"/>
              <a:t>turtle.left</a:t>
            </a:r>
            <a:r>
              <a:rPr lang="en-US" dirty="0"/>
              <a:t>(90)</a:t>
            </a:r>
          </a:p>
          <a:p>
            <a:pPr marL="0" indent="0">
              <a:buNone/>
            </a:pPr>
            <a:r>
              <a:rPr lang="en-US" dirty="0" err="1"/>
              <a:t>turtle.forward</a:t>
            </a:r>
            <a:r>
              <a:rPr lang="en-US" dirty="0"/>
              <a:t>(50)</a:t>
            </a:r>
          </a:p>
          <a:p>
            <a:pPr marL="0" indent="0">
              <a:buNone/>
            </a:pPr>
            <a:r>
              <a:rPr lang="en-US" dirty="0" err="1"/>
              <a:t>turtle.right</a:t>
            </a:r>
            <a:r>
              <a:rPr lang="en-US" dirty="0"/>
              <a:t>(90)</a:t>
            </a:r>
          </a:p>
          <a:p>
            <a:pPr marL="0" indent="0">
              <a:buNone/>
            </a:pPr>
            <a:r>
              <a:rPr lang="en-US" dirty="0" err="1"/>
              <a:t>turtle.forward</a:t>
            </a:r>
            <a:r>
              <a:rPr lang="en-US" dirty="0"/>
              <a:t>(50)</a:t>
            </a:r>
          </a:p>
          <a:p>
            <a:pPr marL="0" indent="0">
              <a:buNone/>
            </a:pPr>
            <a:r>
              <a:rPr lang="en-US" dirty="0" err="1"/>
              <a:t>turtle.right</a:t>
            </a:r>
            <a:r>
              <a:rPr lang="en-US" dirty="0"/>
              <a:t>(90)</a:t>
            </a:r>
          </a:p>
          <a:p>
            <a:pPr marL="0" indent="0">
              <a:buNone/>
            </a:pPr>
            <a:r>
              <a:rPr lang="en-US" dirty="0" err="1"/>
              <a:t>turtle.forward</a:t>
            </a:r>
            <a:r>
              <a:rPr lang="en-US" dirty="0"/>
              <a:t>(50)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2244" y="2522844"/>
            <a:ext cx="2934269" cy="339274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474510" y="821381"/>
            <a:ext cx="731001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6000" dirty="0"/>
              <a:t>Нарисуйте букву </a:t>
            </a:r>
            <a:r>
              <a:rPr lang="en-US" sz="6000" dirty="0"/>
              <a:t>S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81493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13358" y="821381"/>
            <a:ext cx="683232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6000" dirty="0"/>
              <a:t>Нарисуйте крест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4714" y="2295952"/>
            <a:ext cx="3781425" cy="34671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842779" y="1329212"/>
            <a:ext cx="51193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/>
              <a:t>import</a:t>
            </a:r>
            <a:r>
              <a:rPr lang="ru-RU" sz="1600" dirty="0"/>
              <a:t> </a:t>
            </a:r>
            <a:r>
              <a:rPr lang="ru-RU" sz="1600" dirty="0" err="1"/>
              <a:t>turtle</a:t>
            </a:r>
            <a:endParaRPr lang="ru-RU" sz="1600" dirty="0"/>
          </a:p>
          <a:p>
            <a:r>
              <a:rPr lang="ru-RU" sz="1600" dirty="0" err="1"/>
              <a:t>turtle.shape</a:t>
            </a:r>
            <a:r>
              <a:rPr lang="ru-RU" sz="1600" dirty="0"/>
              <a:t>('</a:t>
            </a:r>
            <a:r>
              <a:rPr lang="ru-RU" sz="1600" dirty="0" err="1"/>
              <a:t>turtle</a:t>
            </a:r>
            <a:r>
              <a:rPr lang="ru-RU" sz="1600" dirty="0"/>
              <a:t>')</a:t>
            </a:r>
          </a:p>
          <a:p>
            <a:r>
              <a:rPr lang="ru-RU" sz="1600" dirty="0" err="1"/>
              <a:t>turtle.left</a:t>
            </a:r>
            <a:r>
              <a:rPr lang="ru-RU" sz="1600" dirty="0"/>
              <a:t> (90)</a:t>
            </a:r>
          </a:p>
          <a:p>
            <a:r>
              <a:rPr lang="ru-RU" sz="1600" dirty="0" err="1"/>
              <a:t>turtle.forward</a:t>
            </a:r>
            <a:r>
              <a:rPr lang="ru-RU" sz="1600" dirty="0"/>
              <a:t> (150)</a:t>
            </a:r>
          </a:p>
          <a:p>
            <a:r>
              <a:rPr lang="ru-RU" sz="1600" dirty="0" err="1"/>
              <a:t>turtle.stamp</a:t>
            </a:r>
            <a:r>
              <a:rPr lang="ru-RU" sz="1600" dirty="0"/>
              <a:t>()</a:t>
            </a:r>
          </a:p>
          <a:p>
            <a:r>
              <a:rPr lang="ru-RU" sz="1600" dirty="0" err="1"/>
              <a:t>turtle.backward</a:t>
            </a:r>
            <a:r>
              <a:rPr lang="ru-RU" sz="1600" dirty="0"/>
              <a:t> (150)</a:t>
            </a:r>
          </a:p>
          <a:p>
            <a:endParaRPr lang="ru-RU" sz="1600" dirty="0"/>
          </a:p>
          <a:p>
            <a:r>
              <a:rPr lang="ru-RU" sz="1600" dirty="0" err="1"/>
              <a:t>turtle.right</a:t>
            </a:r>
            <a:r>
              <a:rPr lang="ru-RU" sz="1600" dirty="0"/>
              <a:t> (90)</a:t>
            </a:r>
          </a:p>
          <a:p>
            <a:r>
              <a:rPr lang="ru-RU" sz="1600" dirty="0" err="1"/>
              <a:t>turtle.forward</a:t>
            </a:r>
            <a:r>
              <a:rPr lang="ru-RU" sz="1600" dirty="0"/>
              <a:t> (150)</a:t>
            </a:r>
          </a:p>
          <a:p>
            <a:r>
              <a:rPr lang="ru-RU" sz="1600" dirty="0" err="1"/>
              <a:t>turtle.stamp</a:t>
            </a:r>
            <a:r>
              <a:rPr lang="ru-RU" sz="1600" dirty="0"/>
              <a:t>()</a:t>
            </a:r>
          </a:p>
          <a:p>
            <a:r>
              <a:rPr lang="ru-RU" sz="1600" dirty="0" err="1"/>
              <a:t>turtle.backward</a:t>
            </a:r>
            <a:r>
              <a:rPr lang="ru-RU" sz="1600" dirty="0"/>
              <a:t> (150)</a:t>
            </a:r>
          </a:p>
          <a:p>
            <a:endParaRPr lang="ru-RU" sz="1600" dirty="0"/>
          </a:p>
          <a:p>
            <a:r>
              <a:rPr lang="ru-RU" sz="1600" dirty="0" err="1"/>
              <a:t>turtle.right</a:t>
            </a:r>
            <a:r>
              <a:rPr lang="ru-RU" sz="1600" dirty="0"/>
              <a:t> (90)</a:t>
            </a:r>
          </a:p>
          <a:p>
            <a:r>
              <a:rPr lang="ru-RU" sz="1600" dirty="0" err="1"/>
              <a:t>turtle.forward</a:t>
            </a:r>
            <a:r>
              <a:rPr lang="ru-RU" sz="1600" dirty="0"/>
              <a:t> (150)</a:t>
            </a:r>
          </a:p>
          <a:p>
            <a:r>
              <a:rPr lang="ru-RU" sz="1600" dirty="0" err="1"/>
              <a:t>turtle.stamp</a:t>
            </a:r>
            <a:r>
              <a:rPr lang="ru-RU" sz="1600" dirty="0"/>
              <a:t>()</a:t>
            </a:r>
          </a:p>
          <a:p>
            <a:r>
              <a:rPr lang="ru-RU" sz="1600" dirty="0" err="1"/>
              <a:t>turtle.backward</a:t>
            </a:r>
            <a:r>
              <a:rPr lang="ru-RU" sz="1600" dirty="0"/>
              <a:t> (150)</a:t>
            </a:r>
          </a:p>
          <a:p>
            <a:endParaRPr lang="ru-RU" sz="1600" dirty="0"/>
          </a:p>
          <a:p>
            <a:r>
              <a:rPr lang="ru-RU" sz="1600" dirty="0" err="1"/>
              <a:t>turtle.right</a:t>
            </a:r>
            <a:r>
              <a:rPr lang="ru-RU" sz="1600" dirty="0"/>
              <a:t> (90)</a:t>
            </a:r>
          </a:p>
          <a:p>
            <a:r>
              <a:rPr lang="ru-RU" sz="1600" dirty="0" err="1"/>
              <a:t>turtle.forward</a:t>
            </a:r>
            <a:r>
              <a:rPr lang="ru-RU" sz="1600" dirty="0"/>
              <a:t> (150)</a:t>
            </a:r>
          </a:p>
          <a:p>
            <a:r>
              <a:rPr lang="ru-RU" sz="1600" dirty="0" err="1"/>
              <a:t>turtle.stamp</a:t>
            </a:r>
            <a:r>
              <a:rPr lang="ru-RU" sz="1600" dirty="0"/>
              <a:t>()</a:t>
            </a:r>
          </a:p>
          <a:p>
            <a:r>
              <a:rPr lang="ru-RU" sz="1600" dirty="0" err="1"/>
              <a:t>turtle.backward</a:t>
            </a:r>
            <a:r>
              <a:rPr lang="ru-RU" sz="1600" dirty="0"/>
              <a:t> (150)</a:t>
            </a:r>
          </a:p>
        </p:txBody>
      </p:sp>
    </p:spTree>
    <p:extLst>
      <p:ext uri="{BB962C8B-B14F-4D97-AF65-F5344CB8AC3E}">
        <p14:creationId xmlns:p14="http://schemas.microsoft.com/office/powerpoint/2010/main" val="76196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1956369" y="2380203"/>
            <a:ext cx="8085160" cy="68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7200" b="1" dirty="0" smtClean="0"/>
              <a:t>Ввод с клавиатуры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60376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99362" y="3408107"/>
            <a:ext cx="2760692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a = input</a:t>
            </a:r>
            <a:r>
              <a:rPr lang="en-US" sz="4000" dirty="0" smtClean="0"/>
              <a:t>()</a:t>
            </a:r>
            <a:endParaRPr lang="ru-RU" sz="4000" dirty="0" smtClean="0"/>
          </a:p>
          <a:p>
            <a:r>
              <a:rPr lang="en-US" sz="4000" dirty="0" smtClean="0"/>
              <a:t>b </a:t>
            </a:r>
            <a:r>
              <a:rPr lang="en-US" sz="4000" dirty="0"/>
              <a:t>= input</a:t>
            </a:r>
            <a:r>
              <a:rPr lang="en-US" sz="4000" dirty="0" smtClean="0"/>
              <a:t>()</a:t>
            </a:r>
            <a:endParaRPr lang="ru-RU" sz="4000" dirty="0" smtClean="0"/>
          </a:p>
          <a:p>
            <a:r>
              <a:rPr lang="en-US" sz="4000" dirty="0" smtClean="0"/>
              <a:t>s </a:t>
            </a:r>
            <a:r>
              <a:rPr lang="en-US" sz="4000" dirty="0"/>
              <a:t>= a + </a:t>
            </a:r>
            <a:r>
              <a:rPr lang="en-US" sz="4000" dirty="0" smtClean="0"/>
              <a:t>b</a:t>
            </a:r>
            <a:endParaRPr lang="ru-RU" sz="4000" dirty="0" smtClean="0"/>
          </a:p>
          <a:p>
            <a:r>
              <a:rPr lang="en-US" sz="4000" dirty="0" smtClean="0"/>
              <a:t>print(s</a:t>
            </a:r>
            <a:r>
              <a:rPr lang="en-US" sz="4000" dirty="0"/>
              <a:t>)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96370" y="1454456"/>
            <a:ext cx="1077718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Для ввода данных в программу </a:t>
            </a:r>
            <a:r>
              <a:rPr lang="ru-RU" sz="3200" dirty="0" smtClean="0"/>
              <a:t>используется функция</a:t>
            </a:r>
            <a:r>
              <a:rPr lang="ru-RU" sz="3200" dirty="0"/>
              <a:t> </a:t>
            </a:r>
            <a:r>
              <a:rPr lang="ru-RU" sz="3200" dirty="0" err="1"/>
              <a:t>input</a:t>
            </a:r>
            <a:r>
              <a:rPr lang="ru-RU" sz="3200" dirty="0"/>
              <a:t>(). </a:t>
            </a:r>
            <a:endParaRPr lang="ru-RU" sz="3200" dirty="0" smtClean="0"/>
          </a:p>
          <a:p>
            <a:r>
              <a:rPr lang="ru-RU" sz="3200" dirty="0" smtClean="0"/>
              <a:t>Она </a:t>
            </a:r>
            <a:r>
              <a:rPr lang="ru-RU" sz="3200" dirty="0"/>
              <a:t>считывает одну строку</a:t>
            </a:r>
          </a:p>
        </p:txBody>
      </p:sp>
    </p:spTree>
    <p:extLst>
      <p:ext uri="{BB962C8B-B14F-4D97-AF65-F5344CB8AC3E}">
        <p14:creationId xmlns:p14="http://schemas.microsoft.com/office/powerpoint/2010/main" val="27923436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7062" y="1536343"/>
            <a:ext cx="109818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Чтобы преобразовать строку из цифр в целое </a:t>
            </a:r>
            <a:r>
              <a:rPr lang="ru-RU" sz="3600" dirty="0" smtClean="0"/>
              <a:t>число</a:t>
            </a:r>
            <a:r>
              <a:rPr lang="ru-RU" sz="3600" dirty="0"/>
              <a:t> </a:t>
            </a:r>
            <a:r>
              <a:rPr lang="ru-RU" sz="3600" dirty="0" smtClean="0"/>
              <a:t>используется функция</a:t>
            </a:r>
            <a:r>
              <a:rPr lang="ru-RU" sz="3600" dirty="0"/>
              <a:t> </a:t>
            </a:r>
            <a:r>
              <a:rPr lang="ru-RU" sz="3600" dirty="0" err="1"/>
              <a:t>int</a:t>
            </a:r>
            <a:r>
              <a:rPr lang="ru-RU" sz="3600" dirty="0"/>
              <a:t>()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122653" y="3203391"/>
            <a:ext cx="4078361" cy="280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/>
              <a:t>a = </a:t>
            </a:r>
            <a:r>
              <a:rPr lang="ru-RU" sz="4400" dirty="0" err="1"/>
              <a:t>int</a:t>
            </a:r>
            <a:r>
              <a:rPr lang="ru-RU" sz="4400" dirty="0"/>
              <a:t>(</a:t>
            </a:r>
            <a:r>
              <a:rPr lang="ru-RU" sz="4400" dirty="0" err="1"/>
              <a:t>input</a:t>
            </a:r>
            <a:r>
              <a:rPr lang="ru-RU" sz="4400" dirty="0" smtClean="0"/>
              <a:t>())</a:t>
            </a:r>
          </a:p>
          <a:p>
            <a:r>
              <a:rPr lang="ru-RU" sz="4400" dirty="0" smtClean="0"/>
              <a:t>b </a:t>
            </a:r>
            <a:r>
              <a:rPr lang="ru-RU" sz="4400" dirty="0"/>
              <a:t>= </a:t>
            </a:r>
            <a:r>
              <a:rPr lang="ru-RU" sz="4400" dirty="0" err="1"/>
              <a:t>int</a:t>
            </a:r>
            <a:r>
              <a:rPr lang="ru-RU" sz="4400" dirty="0"/>
              <a:t>(</a:t>
            </a:r>
            <a:r>
              <a:rPr lang="ru-RU" sz="4400" dirty="0" err="1"/>
              <a:t>input</a:t>
            </a:r>
            <a:r>
              <a:rPr lang="ru-RU" sz="4400" dirty="0" smtClean="0"/>
              <a:t>())</a:t>
            </a:r>
          </a:p>
          <a:p>
            <a:r>
              <a:rPr lang="ru-RU" sz="4400" dirty="0" smtClean="0"/>
              <a:t>s </a:t>
            </a:r>
            <a:r>
              <a:rPr lang="ru-RU" sz="4400" dirty="0"/>
              <a:t>= a + </a:t>
            </a:r>
            <a:r>
              <a:rPr lang="ru-RU" sz="4400" dirty="0" smtClean="0"/>
              <a:t>b</a:t>
            </a:r>
          </a:p>
          <a:p>
            <a:r>
              <a:rPr lang="ru-RU" sz="4400" dirty="0" err="1" smtClean="0"/>
              <a:t>print</a:t>
            </a:r>
            <a:r>
              <a:rPr lang="ru-RU" sz="4400" dirty="0" smtClean="0"/>
              <a:t>(s</a:t>
            </a:r>
            <a:r>
              <a:rPr lang="ru-RU" sz="4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021509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2079199" y="1329325"/>
            <a:ext cx="8085160" cy="68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7200" b="1" dirty="0"/>
              <a:t>Python </a:t>
            </a:r>
            <a:r>
              <a:rPr lang="ru-RU" sz="7200" b="1" dirty="0"/>
              <a:t>табуляция (отступы)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96645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28131" y="1464060"/>
            <a:ext cx="1053607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/>
              <a:t>Отступы в языке </a:t>
            </a:r>
            <a:r>
              <a:rPr lang="ru-RU" sz="3200" dirty="0" err="1"/>
              <a:t>Python</a:t>
            </a:r>
            <a:r>
              <a:rPr lang="ru-RU" sz="3200" dirty="0"/>
              <a:t> — это способ указать интерпретатору, что оператор (или целая их группа) — это определенный </a:t>
            </a:r>
            <a:r>
              <a:rPr lang="ru-RU" sz="3200" dirty="0" err="1"/>
              <a:t>block</a:t>
            </a:r>
            <a:r>
              <a:rPr lang="ru-RU" sz="3200" dirty="0"/>
              <a:t>-комбинация команд для выполнения задачи.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28130" y="3784179"/>
            <a:ext cx="1053607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Без использования </a:t>
            </a:r>
            <a:r>
              <a:rPr lang="ru-RU" sz="2800" dirty="0" err="1"/>
              <a:t>indent</a:t>
            </a:r>
            <a:r>
              <a:rPr lang="ru-RU" sz="2800" dirty="0"/>
              <a:t>-отступа интерпретатор </a:t>
            </a:r>
            <a:r>
              <a:rPr lang="ru-RU" sz="2800" dirty="0" err="1"/>
              <a:t>Python</a:t>
            </a:r>
            <a:r>
              <a:rPr lang="ru-RU" sz="2800" dirty="0"/>
              <a:t> не сможет определить, какой оператор необходимо выполнять следующим, что относится к разным блокам кода</a:t>
            </a:r>
            <a:r>
              <a:rPr lang="ru-RU" sz="2800" dirty="0" smtClean="0"/>
              <a:t>. </a:t>
            </a:r>
          </a:p>
          <a:p>
            <a:pPr algn="just"/>
            <a:endParaRPr lang="ru-RU" sz="2800" dirty="0"/>
          </a:p>
          <a:p>
            <a:pPr algn="just"/>
            <a:r>
              <a:rPr lang="ru-RU" sz="2800" dirty="0" smtClean="0"/>
              <a:t>Это приведет к ошибке и не выполнению программы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2455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63940" y="3161983"/>
            <a:ext cx="118280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/>
              <a:t>d</a:t>
            </a:r>
            <a:r>
              <a:rPr lang="en-US" sz="2000" dirty="0" err="1" smtClean="0"/>
              <a:t>ef</a:t>
            </a:r>
            <a:r>
              <a:rPr lang="en-US" sz="2000" dirty="0" smtClean="0"/>
              <a:t> </a:t>
            </a:r>
            <a:r>
              <a:rPr lang="ru-RU" sz="2000" dirty="0" err="1" smtClean="0"/>
              <a:t>function</a:t>
            </a:r>
            <a:r>
              <a:rPr lang="ru-RU" sz="2000" dirty="0"/>
              <a:t>():      # [0 пробелов] определение функции со знаком «:» в конце</a:t>
            </a:r>
          </a:p>
          <a:p>
            <a:r>
              <a:rPr lang="ru-RU" sz="2000" dirty="0"/>
              <a:t>    </a:t>
            </a:r>
            <a:r>
              <a:rPr lang="ru-RU" sz="2000" dirty="0" err="1"/>
              <a:t>if</a:t>
            </a:r>
            <a:r>
              <a:rPr lang="ru-RU" sz="2000" dirty="0"/>
              <a:t> a &gt; b:	</a:t>
            </a:r>
            <a:r>
              <a:rPr lang="en-US" sz="2000" dirty="0" smtClean="0"/>
              <a:t>     </a:t>
            </a:r>
            <a:r>
              <a:rPr lang="ru-RU" sz="2000" dirty="0" smtClean="0"/>
              <a:t># </a:t>
            </a:r>
            <a:r>
              <a:rPr lang="ru-RU" sz="2000" dirty="0"/>
              <a:t>[4 пробела] начало блока условия, располагается внутри функции</a:t>
            </a:r>
          </a:p>
          <a:p>
            <a:r>
              <a:rPr lang="ru-RU" sz="2000" dirty="0"/>
              <a:t>        </a:t>
            </a:r>
            <a:r>
              <a:rPr lang="ru-RU" sz="2000" dirty="0" err="1"/>
              <a:t>return</a:t>
            </a:r>
            <a:r>
              <a:rPr lang="ru-RU" sz="2000" dirty="0"/>
              <a:t> a              # [8 пробелов] часть блока </a:t>
            </a:r>
            <a:r>
              <a:rPr lang="ru-RU" sz="2000" dirty="0" err="1"/>
              <a:t>if</a:t>
            </a:r>
            <a:endParaRPr lang="ru-RU" sz="2000" dirty="0"/>
          </a:p>
          <a:p>
            <a:r>
              <a:rPr lang="ru-RU" sz="2000" dirty="0"/>
              <a:t>    </a:t>
            </a:r>
            <a:r>
              <a:rPr lang="ru-RU" sz="2000" dirty="0" err="1"/>
              <a:t>else</a:t>
            </a:r>
            <a:r>
              <a:rPr lang="ru-RU" sz="2000" dirty="0"/>
              <a:t>:                     # [4 пробела] продолжение блока условия, на том же уровне, что и </a:t>
            </a:r>
            <a:r>
              <a:rPr lang="ru-RU" sz="2000" dirty="0" err="1"/>
              <a:t>if</a:t>
            </a:r>
            <a:endParaRPr lang="ru-RU" sz="2000" dirty="0"/>
          </a:p>
          <a:p>
            <a:r>
              <a:rPr lang="ru-RU" sz="2000" dirty="0"/>
              <a:t>        </a:t>
            </a:r>
            <a:r>
              <a:rPr lang="ru-RU" sz="2000" dirty="0" err="1"/>
              <a:t>return</a:t>
            </a:r>
            <a:r>
              <a:rPr lang="ru-RU" sz="2000" dirty="0"/>
              <a:t> b              # [8 пробелов] часть блока </a:t>
            </a:r>
            <a:r>
              <a:rPr lang="ru-RU" sz="2000" dirty="0" err="1"/>
              <a:t>else</a:t>
            </a:r>
            <a:endParaRPr lang="ru-RU" sz="2000" dirty="0"/>
          </a:p>
          <a:p>
            <a:r>
              <a:rPr lang="ru-RU" sz="2000" dirty="0" err="1" smtClean="0"/>
              <a:t>print</a:t>
            </a:r>
            <a:r>
              <a:rPr lang="ru-RU" sz="2000" dirty="0" smtClean="0"/>
              <a:t>(</a:t>
            </a:r>
            <a:r>
              <a:rPr lang="ru-RU" sz="2000" dirty="0" err="1" smtClean="0"/>
              <a:t>function</a:t>
            </a:r>
            <a:r>
              <a:rPr lang="ru-RU" sz="2000" dirty="0"/>
              <a:t>())    # [0 пробелов] вызов функции вне ее блока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3940" y="1709720"/>
            <a:ext cx="116142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Самым предпочтительным </a:t>
            </a:r>
            <a:r>
              <a:rPr lang="ru-RU" sz="2400" dirty="0"/>
              <a:t>способом оформления отступов является использование </a:t>
            </a:r>
            <a:r>
              <a:rPr lang="ru-RU" sz="2400" dirty="0" smtClean="0"/>
              <a:t>пробелов</a:t>
            </a:r>
            <a:r>
              <a:rPr lang="ru-RU" sz="2400" dirty="0"/>
              <a:t> </a:t>
            </a:r>
            <a:r>
              <a:rPr lang="ru-RU" sz="2400" dirty="0" smtClean="0"/>
              <a:t>(базово 4)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0101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1956369" y="2380203"/>
            <a:ext cx="8085160" cy="68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7200" b="1" dirty="0"/>
              <a:t>Циклы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162766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25208" y="1961023"/>
            <a:ext cx="462338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err="1"/>
              <a:t>while</a:t>
            </a:r>
            <a:r>
              <a:rPr lang="ru-RU" sz="3600" dirty="0"/>
              <a:t> условие:    </a:t>
            </a:r>
            <a:endParaRPr lang="ru-RU" sz="3600" dirty="0" smtClean="0"/>
          </a:p>
          <a:p>
            <a:r>
              <a:rPr lang="ru-RU" sz="3600" dirty="0"/>
              <a:t> </a:t>
            </a:r>
            <a:r>
              <a:rPr lang="ru-RU" sz="3600" dirty="0" smtClean="0"/>
              <a:t>   блок инструкций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27175" y="1006100"/>
            <a:ext cx="96648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3200" dirty="0"/>
              <a:t>Синтаксис цикла </a:t>
            </a:r>
            <a:r>
              <a:rPr lang="ru-RU" sz="3200" dirty="0" err="1"/>
              <a:t>while</a:t>
            </a:r>
            <a:r>
              <a:rPr lang="ru-RU" sz="3200" dirty="0"/>
              <a:t> в простейшем случае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735954" y="3531500"/>
            <a:ext cx="4639412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/>
              <a:t>i = </a:t>
            </a:r>
            <a:r>
              <a:rPr lang="ru-RU" sz="4800" dirty="0" smtClean="0"/>
              <a:t>1</a:t>
            </a:r>
          </a:p>
          <a:p>
            <a:r>
              <a:rPr lang="ru-RU" sz="4800" dirty="0" err="1" smtClean="0"/>
              <a:t>while</a:t>
            </a:r>
            <a:r>
              <a:rPr lang="ru-RU" sz="4800" dirty="0" smtClean="0"/>
              <a:t> </a:t>
            </a:r>
            <a:r>
              <a:rPr lang="ru-RU" sz="4800" dirty="0"/>
              <a:t>i &lt;= 10:    </a:t>
            </a:r>
            <a:endParaRPr lang="ru-RU" sz="4800" dirty="0" smtClean="0"/>
          </a:p>
          <a:p>
            <a:r>
              <a:rPr lang="ru-RU" sz="4800" dirty="0"/>
              <a:t> </a:t>
            </a:r>
            <a:r>
              <a:rPr lang="ru-RU" sz="4800" dirty="0" smtClean="0"/>
              <a:t>   </a:t>
            </a:r>
            <a:r>
              <a:rPr lang="ru-RU" sz="4800" dirty="0" err="1" smtClean="0"/>
              <a:t>print</a:t>
            </a:r>
            <a:r>
              <a:rPr lang="ru-RU" sz="4800" dirty="0" smtClean="0"/>
              <a:t>(i </a:t>
            </a:r>
            <a:r>
              <a:rPr lang="ru-RU" sz="4800" dirty="0"/>
              <a:t>** 2)    </a:t>
            </a:r>
            <a:endParaRPr lang="ru-RU" sz="4800" dirty="0" smtClean="0"/>
          </a:p>
          <a:p>
            <a:r>
              <a:rPr lang="ru-RU" sz="4800" dirty="0"/>
              <a:t> </a:t>
            </a:r>
            <a:r>
              <a:rPr lang="ru-RU" sz="4800" dirty="0" smtClean="0"/>
              <a:t>   i </a:t>
            </a:r>
            <a:r>
              <a:rPr lang="ru-RU" sz="4800" dirty="0"/>
              <a:t>+= 1</a:t>
            </a:r>
          </a:p>
        </p:txBody>
      </p:sp>
    </p:spTree>
    <p:extLst>
      <p:ext uri="{BB962C8B-B14F-4D97-AF65-F5344CB8AC3E}">
        <p14:creationId xmlns:p14="http://schemas.microsoft.com/office/powerpoint/2010/main" val="157820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3177086" y="844569"/>
            <a:ext cx="8085160" cy="68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600" b="1" dirty="0"/>
              <a:t>Операторы присваивания</a:t>
            </a:r>
            <a:endParaRPr lang="en-US" sz="3600" b="1" dirty="0"/>
          </a:p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41214482"/>
                  </p:ext>
                </p:extLst>
              </p:nvPr>
            </p:nvGraphicFramePr>
            <p:xfrm>
              <a:off x="2359546" y="1530369"/>
              <a:ext cx="8128000" cy="48158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064000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4064000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/>
                            <a:t>Математическая запись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Python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dirty="0"/>
                            <a:t>Присваивание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X</a:t>
                          </a:r>
                          <a:r>
                            <a:rPr lang="en-US" baseline="0" dirty="0"/>
                            <a:t> = x + 1 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/>
                            <a:t>Не</a:t>
                          </a:r>
                          <a:r>
                            <a:rPr lang="ru-RU" baseline="0" dirty="0"/>
                            <a:t> уравнение, а действие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2"/>
                      </a:ext>
                    </a:extLst>
                  </a:tr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dirty="0"/>
                            <a:t>Сравнение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3"/>
                      </a:ext>
                    </a:extLst>
                  </a:tr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X==y</a:t>
                          </a:r>
                          <a:endParaRPr lang="ru-RU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4"/>
                      </a:ext>
                    </a:extLst>
                  </a:tr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dirty="0"/>
                            <a:t>Остальные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X</a:t>
                          </a:r>
                          <a:r>
                            <a:rPr lang="en-US" baseline="0" dirty="0"/>
                            <a:t> = x + 1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X += 1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X</a:t>
                          </a:r>
                          <a:r>
                            <a:rPr lang="en-US" baseline="0" dirty="0"/>
                            <a:t> = x - 1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X -= 1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X</a:t>
                          </a:r>
                          <a:r>
                            <a:rPr lang="en-US" baseline="0" dirty="0"/>
                            <a:t> = x *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X *= 1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X</a:t>
                          </a:r>
                          <a:r>
                            <a:rPr lang="en-US" baseline="0" dirty="0"/>
                            <a:t> = x / 1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X /= 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X</a:t>
                          </a:r>
                          <a:r>
                            <a:rPr lang="en-US" baseline="0" dirty="0"/>
                            <a:t> = x // 1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X //= 1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X</a:t>
                          </a:r>
                          <a:r>
                            <a:rPr lang="en-US" baseline="0" dirty="0"/>
                            <a:t> = x % 1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X %= 1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11"/>
                      </a:ext>
                    </a:extLst>
                  </a:tr>
                  <a:tr h="28128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X</a:t>
                          </a:r>
                          <a:r>
                            <a:rPr lang="en-US" baseline="0" dirty="0"/>
                            <a:t> =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X **= 1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1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41214482"/>
                  </p:ext>
                </p:extLst>
              </p:nvPr>
            </p:nvGraphicFramePr>
            <p:xfrm>
              <a:off x="2359546" y="1530369"/>
              <a:ext cx="8128000" cy="48158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064000"/>
                    <a:gridCol w="40640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Математическая запись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Python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Присваивание</a:t>
                          </a:r>
                          <a:endParaRPr lang="ru-RU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r>
                            <a:rPr lang="en-US" baseline="0" dirty="0" smtClean="0"/>
                            <a:t> = x + 1 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Не</a:t>
                          </a:r>
                          <a:r>
                            <a:rPr lang="ru-RU" baseline="0" dirty="0" smtClean="0"/>
                            <a:t> уравнение, а действие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Сравнение</a:t>
                          </a:r>
                          <a:endParaRPr lang="ru-RU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</a:tr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X==y</a:t>
                          </a:r>
                          <a:endParaRPr lang="ru-RU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dirty="0" smtClean="0"/>
                        </a:p>
                      </a:txBody>
                      <a:tcPr/>
                    </a:tc>
                  </a:tr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dirty="0" smtClean="0"/>
                            <a:t>Остальные</a:t>
                          </a:r>
                          <a:endParaRPr lang="ru-RU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r>
                            <a:rPr lang="en-US" baseline="0" dirty="0" smtClean="0"/>
                            <a:t> = x + 1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 += 1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r>
                            <a:rPr lang="en-US" baseline="0" dirty="0" smtClean="0"/>
                            <a:t> = x - 1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 -= 1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X</a:t>
                          </a:r>
                          <a:r>
                            <a:rPr lang="en-US" baseline="0" dirty="0" smtClean="0"/>
                            <a:t> = x *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 *= 1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X</a:t>
                          </a:r>
                          <a:r>
                            <a:rPr lang="en-US" baseline="0" dirty="0" smtClean="0"/>
                            <a:t> = x / 1</a:t>
                          </a:r>
                          <a:endParaRPr lang="ru-RU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X /= 1</a:t>
                          </a: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X</a:t>
                          </a:r>
                          <a:r>
                            <a:rPr lang="en-US" baseline="0" dirty="0" smtClean="0"/>
                            <a:t> = x // 1</a:t>
                          </a:r>
                          <a:endParaRPr lang="ru-RU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 //= 1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X</a:t>
                          </a:r>
                          <a:r>
                            <a:rPr lang="en-US" baseline="0" dirty="0" smtClean="0"/>
                            <a:t> = x % 1</a:t>
                          </a:r>
                          <a:endParaRPr lang="ru-RU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X %= 1</a:t>
                          </a:r>
                          <a:endParaRPr lang="ru-RU" dirty="0" smtClean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50" t="-1226667" r="-100300" b="-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 **= 1</a:t>
                          </a:r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90031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47835" y="1538805"/>
            <a:ext cx="115960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/>
              <a:t>По данному целому числу N распечатайте все квадраты натуральных чисел, не превосходящие N, в порядке возрастания.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364440" y="565700"/>
            <a:ext cx="8085160" cy="68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600" b="1" dirty="0"/>
              <a:t>Задача</a:t>
            </a:r>
            <a:endParaRPr lang="en-US" sz="3600" b="1" dirty="0"/>
          </a:p>
          <a:p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F7D91F19-82F6-4A96-844C-3DBBC6796268}"/>
              </a:ext>
            </a:extLst>
          </p:cNvPr>
          <p:cNvSpPr/>
          <p:nvPr/>
        </p:nvSpPr>
        <p:spPr>
          <a:xfrm>
            <a:off x="4018430" y="3232459"/>
            <a:ext cx="46030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n = </a:t>
            </a:r>
            <a:r>
              <a:rPr lang="ru-RU" sz="4000" dirty="0" err="1"/>
              <a:t>int</a:t>
            </a:r>
            <a:r>
              <a:rPr lang="ru-RU" sz="4000" dirty="0"/>
              <a:t>(</a:t>
            </a:r>
            <a:r>
              <a:rPr lang="ru-RU" sz="4000" dirty="0" err="1"/>
              <a:t>input</a:t>
            </a:r>
            <a:r>
              <a:rPr lang="ru-RU" sz="4000" dirty="0"/>
              <a:t>())</a:t>
            </a:r>
          </a:p>
          <a:p>
            <a:r>
              <a:rPr lang="ru-RU" sz="4000" dirty="0"/>
              <a:t>i = 1</a:t>
            </a:r>
          </a:p>
          <a:p>
            <a:r>
              <a:rPr lang="ru-RU" sz="4000" dirty="0" err="1"/>
              <a:t>while</a:t>
            </a:r>
            <a:r>
              <a:rPr lang="ru-RU" sz="4000" dirty="0"/>
              <a:t> i**2&lt;n: </a:t>
            </a:r>
          </a:p>
          <a:p>
            <a:r>
              <a:rPr lang="ru-RU" sz="4000" dirty="0"/>
              <a:t>  </a:t>
            </a:r>
            <a:r>
              <a:rPr lang="ru-RU" sz="4000" dirty="0" err="1"/>
              <a:t>print</a:t>
            </a:r>
            <a:r>
              <a:rPr lang="ru-RU" sz="4000" dirty="0"/>
              <a:t>(i**2) </a:t>
            </a:r>
          </a:p>
          <a:p>
            <a:r>
              <a:rPr lang="ru-RU" sz="4000" dirty="0"/>
              <a:t>  i+=1</a:t>
            </a:r>
          </a:p>
        </p:txBody>
      </p:sp>
    </p:spTree>
    <p:extLst>
      <p:ext uri="{BB962C8B-B14F-4D97-AF65-F5344CB8AC3E}">
        <p14:creationId xmlns:p14="http://schemas.microsoft.com/office/powerpoint/2010/main" val="220360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1956369" y="2380203"/>
            <a:ext cx="8085160" cy="68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7200" dirty="0" smtClean="0"/>
              <a:t>Вложенный цикл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199124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2030" y="1672820"/>
            <a:ext cx="353022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x = </a:t>
            </a:r>
            <a:r>
              <a:rPr lang="ru-RU" sz="3200" dirty="0" err="1"/>
              <a:t>int</a:t>
            </a:r>
            <a:r>
              <a:rPr lang="ru-RU" sz="3200" dirty="0"/>
              <a:t>(</a:t>
            </a:r>
            <a:r>
              <a:rPr lang="ru-RU" sz="3200" dirty="0" err="1"/>
              <a:t>input</a:t>
            </a:r>
            <a:r>
              <a:rPr lang="ru-RU" sz="3200" dirty="0"/>
              <a:t>()) </a:t>
            </a:r>
            <a:endParaRPr lang="en-US" sz="3200" dirty="0" smtClean="0"/>
          </a:p>
          <a:p>
            <a:r>
              <a:rPr lang="ru-RU" sz="3200" dirty="0" err="1" smtClean="0"/>
              <a:t>while</a:t>
            </a:r>
            <a:r>
              <a:rPr lang="ru-RU" sz="3200" dirty="0" smtClean="0"/>
              <a:t> </a:t>
            </a:r>
            <a:r>
              <a:rPr lang="ru-RU" sz="3200" dirty="0"/>
              <a:t>x&gt;0:    </a:t>
            </a:r>
            <a:endParaRPr lang="en-US" sz="3200" dirty="0" smtClean="0"/>
          </a:p>
          <a:p>
            <a:r>
              <a:rPr lang="en-US" sz="3200" dirty="0"/>
              <a:t> </a:t>
            </a:r>
            <a:r>
              <a:rPr lang="en-US" sz="3200" dirty="0" smtClean="0"/>
              <a:t>      </a:t>
            </a:r>
            <a:r>
              <a:rPr lang="ru-RU" sz="3200" dirty="0" smtClean="0"/>
              <a:t>y=x    </a:t>
            </a:r>
            <a:endParaRPr lang="en-US" sz="3200" dirty="0" smtClean="0"/>
          </a:p>
          <a:p>
            <a:r>
              <a:rPr lang="en-US" sz="3200" dirty="0"/>
              <a:t> </a:t>
            </a:r>
            <a:r>
              <a:rPr lang="en-US" sz="3200" dirty="0" smtClean="0"/>
              <a:t>      </a:t>
            </a:r>
            <a:r>
              <a:rPr lang="ru-RU" sz="3200" dirty="0" err="1" smtClean="0"/>
              <a:t>while</a:t>
            </a:r>
            <a:r>
              <a:rPr lang="ru-RU" sz="3200" dirty="0" smtClean="0"/>
              <a:t> </a:t>
            </a:r>
            <a:r>
              <a:rPr lang="ru-RU" sz="3200" dirty="0"/>
              <a:t>y&gt;0:        </a:t>
            </a:r>
            <a:endParaRPr lang="en-US" sz="3200" dirty="0" smtClean="0"/>
          </a:p>
          <a:p>
            <a:r>
              <a:rPr lang="en-US" sz="3200" dirty="0"/>
              <a:t> </a:t>
            </a:r>
            <a:r>
              <a:rPr lang="en-US" sz="3200" dirty="0" smtClean="0"/>
              <a:t>         </a:t>
            </a:r>
            <a:r>
              <a:rPr lang="ru-RU" sz="3200" dirty="0" smtClean="0"/>
              <a:t>y-</a:t>
            </a:r>
            <a:r>
              <a:rPr lang="ru-RU" sz="3200" dirty="0"/>
              <a:t>=1        </a:t>
            </a:r>
            <a:r>
              <a:rPr lang="en-US" sz="3200" dirty="0" smtClean="0"/>
              <a:t>       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  </a:t>
            </a:r>
            <a:r>
              <a:rPr lang="ru-RU" sz="3200" dirty="0" err="1" smtClean="0"/>
              <a:t>print</a:t>
            </a:r>
            <a:r>
              <a:rPr lang="ru-RU" sz="3200" dirty="0" smtClean="0"/>
              <a:t>(y</a:t>
            </a:r>
            <a:r>
              <a:rPr lang="ru-RU" sz="3200" dirty="0"/>
              <a:t>)           </a:t>
            </a:r>
            <a:endParaRPr lang="en-US" sz="3200" dirty="0" smtClean="0"/>
          </a:p>
          <a:p>
            <a:r>
              <a:rPr lang="ru-RU" sz="3200" dirty="0" smtClean="0"/>
              <a:t> </a:t>
            </a:r>
            <a:r>
              <a:rPr lang="en-US" sz="3200" dirty="0" smtClean="0"/>
              <a:t>      </a:t>
            </a:r>
            <a:r>
              <a:rPr lang="ru-RU" sz="3200" dirty="0" smtClean="0"/>
              <a:t>x-</a:t>
            </a:r>
            <a:r>
              <a:rPr lang="ru-RU" sz="3200" dirty="0"/>
              <a:t>=1   </a:t>
            </a:r>
            <a:endParaRPr lang="en-US" sz="3200" dirty="0" smtClean="0"/>
          </a:p>
          <a:p>
            <a:r>
              <a:rPr lang="ru-RU" sz="3200" dirty="0" err="1" smtClean="0"/>
              <a:t>print</a:t>
            </a:r>
            <a:r>
              <a:rPr lang="ru-RU" sz="3200" dirty="0"/>
              <a:t>("</a:t>
            </a:r>
            <a:r>
              <a:rPr lang="ru-RU" sz="3200" dirty="0" err="1"/>
              <a:t>stop</a:t>
            </a:r>
            <a:r>
              <a:rPr lang="ru-RU" sz="3200" dirty="0"/>
              <a:t>")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t="21659"/>
          <a:stretch/>
        </p:blipFill>
        <p:spPr>
          <a:xfrm>
            <a:off x="6677948" y="1292739"/>
            <a:ext cx="2916428" cy="4411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55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2030" y="1672820"/>
            <a:ext cx="353022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x = </a:t>
            </a:r>
            <a:r>
              <a:rPr lang="ru-RU" sz="3200" dirty="0" err="1"/>
              <a:t>int</a:t>
            </a:r>
            <a:r>
              <a:rPr lang="ru-RU" sz="3200" dirty="0"/>
              <a:t>(</a:t>
            </a:r>
            <a:r>
              <a:rPr lang="ru-RU" sz="3200" dirty="0" err="1"/>
              <a:t>input</a:t>
            </a:r>
            <a:r>
              <a:rPr lang="ru-RU" sz="3200" dirty="0"/>
              <a:t>()) </a:t>
            </a:r>
            <a:endParaRPr lang="en-US" sz="3200" dirty="0" smtClean="0"/>
          </a:p>
          <a:p>
            <a:r>
              <a:rPr lang="ru-RU" sz="3200" dirty="0" err="1" smtClean="0"/>
              <a:t>while</a:t>
            </a:r>
            <a:r>
              <a:rPr lang="ru-RU" sz="3200" dirty="0" smtClean="0"/>
              <a:t> </a:t>
            </a:r>
            <a:r>
              <a:rPr lang="ru-RU" sz="3200" dirty="0"/>
              <a:t>x&gt;0:    </a:t>
            </a:r>
            <a:endParaRPr lang="en-US" sz="3200" dirty="0" smtClean="0"/>
          </a:p>
          <a:p>
            <a:r>
              <a:rPr lang="en-US" sz="3200" dirty="0"/>
              <a:t> </a:t>
            </a:r>
            <a:r>
              <a:rPr lang="en-US" sz="3200" dirty="0" smtClean="0"/>
              <a:t>      </a:t>
            </a:r>
            <a:r>
              <a:rPr lang="ru-RU" sz="3200" dirty="0" smtClean="0"/>
              <a:t>y=x    </a:t>
            </a:r>
            <a:endParaRPr lang="en-US" sz="3200" dirty="0" smtClean="0"/>
          </a:p>
          <a:p>
            <a:r>
              <a:rPr lang="en-US" sz="3200" dirty="0"/>
              <a:t> </a:t>
            </a:r>
            <a:r>
              <a:rPr lang="en-US" sz="3200" dirty="0" smtClean="0"/>
              <a:t>      </a:t>
            </a:r>
            <a:r>
              <a:rPr lang="ru-RU" sz="3200" dirty="0" err="1" smtClean="0"/>
              <a:t>while</a:t>
            </a:r>
            <a:r>
              <a:rPr lang="ru-RU" sz="3200" dirty="0" smtClean="0"/>
              <a:t> </a:t>
            </a:r>
            <a:r>
              <a:rPr lang="ru-RU" sz="3200" dirty="0"/>
              <a:t>y&gt;0:        </a:t>
            </a:r>
            <a:endParaRPr lang="en-US" sz="3200" dirty="0" smtClean="0"/>
          </a:p>
          <a:p>
            <a:r>
              <a:rPr lang="en-US" sz="3200" dirty="0" smtClean="0"/>
              <a:t>         </a:t>
            </a:r>
            <a:r>
              <a:rPr lang="ru-RU" sz="3200" dirty="0" err="1"/>
              <a:t>print</a:t>
            </a:r>
            <a:r>
              <a:rPr lang="ru-RU" sz="3200" dirty="0"/>
              <a:t>(y)</a:t>
            </a:r>
            <a:endParaRPr lang="en-US" sz="3200" dirty="0" smtClean="0"/>
          </a:p>
          <a:p>
            <a:r>
              <a:rPr lang="en-US" sz="3200" dirty="0" smtClean="0"/>
              <a:t>         </a:t>
            </a:r>
            <a:r>
              <a:rPr lang="ru-RU" sz="3200" dirty="0" smtClean="0"/>
              <a:t>y-</a:t>
            </a:r>
            <a:r>
              <a:rPr lang="ru-RU" sz="3200" dirty="0"/>
              <a:t>=1        </a:t>
            </a:r>
            <a:r>
              <a:rPr lang="en-US" sz="3200" dirty="0" smtClean="0"/>
              <a:t>         </a:t>
            </a:r>
          </a:p>
          <a:p>
            <a:r>
              <a:rPr lang="ru-RU" sz="3200" dirty="0" smtClean="0"/>
              <a:t> </a:t>
            </a:r>
            <a:r>
              <a:rPr lang="en-US" sz="3200" dirty="0" smtClean="0"/>
              <a:t>      </a:t>
            </a:r>
            <a:r>
              <a:rPr lang="ru-RU" sz="3200" dirty="0" smtClean="0"/>
              <a:t>x-</a:t>
            </a:r>
            <a:r>
              <a:rPr lang="ru-RU" sz="3200" dirty="0"/>
              <a:t>=1   </a:t>
            </a:r>
            <a:endParaRPr lang="en-US" sz="3200" dirty="0" smtClean="0"/>
          </a:p>
          <a:p>
            <a:r>
              <a:rPr lang="ru-RU" sz="3200" dirty="0" err="1" smtClean="0"/>
              <a:t>print</a:t>
            </a:r>
            <a:r>
              <a:rPr lang="ru-RU" sz="3200" dirty="0"/>
              <a:t>("</a:t>
            </a:r>
            <a:r>
              <a:rPr lang="ru-RU" sz="3200" dirty="0" err="1"/>
              <a:t>stop</a:t>
            </a:r>
            <a:r>
              <a:rPr lang="ru-RU" sz="3200" dirty="0"/>
              <a:t>")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4770" y="1521298"/>
            <a:ext cx="3333822" cy="3689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76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1956369" y="2380203"/>
            <a:ext cx="8085160" cy="68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7200" dirty="0" smtClean="0"/>
              <a:t>Цикл </a:t>
            </a:r>
            <a:r>
              <a:rPr lang="en-US" sz="7200" dirty="0" smtClean="0"/>
              <a:t>for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226529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9516" y="1629855"/>
            <a:ext cx="114049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/>
              <a:t>В цикле </a:t>
            </a:r>
            <a:r>
              <a:rPr lang="ru-RU" sz="3600" dirty="0" err="1"/>
              <a:t>for</a:t>
            </a:r>
            <a:r>
              <a:rPr lang="ru-RU" sz="3600" dirty="0"/>
              <a:t> указывается переменная и множество значений, по которому будет пробегать переменная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9516" y="4090496"/>
            <a:ext cx="1184330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/>
              <a:t>for</a:t>
            </a:r>
            <a:r>
              <a:rPr lang="ru-RU" sz="2800" dirty="0"/>
              <a:t> </a:t>
            </a:r>
            <a:r>
              <a:rPr lang="en-US" sz="2800" dirty="0" smtClean="0"/>
              <a:t>&lt;</a:t>
            </a:r>
            <a:r>
              <a:rPr lang="ru-RU" sz="2800" dirty="0" smtClean="0"/>
              <a:t>имя переменой</a:t>
            </a:r>
            <a:r>
              <a:rPr lang="en-US" sz="2800" dirty="0" smtClean="0"/>
              <a:t>&gt; </a:t>
            </a:r>
            <a:r>
              <a:rPr lang="en-US" sz="2800" dirty="0" err="1" smtClean="0"/>
              <a:t>i</a:t>
            </a:r>
            <a:r>
              <a:rPr lang="ru-RU" sz="2800" dirty="0" smtClean="0"/>
              <a:t>n ‘значение‘ ,</a:t>
            </a:r>
            <a:r>
              <a:rPr lang="ru-RU" sz="2800" dirty="0"/>
              <a:t> ‘значение‘ </a:t>
            </a:r>
            <a:r>
              <a:rPr lang="ru-RU" sz="2800" dirty="0" smtClean="0"/>
              <a:t>, </a:t>
            </a:r>
            <a:r>
              <a:rPr lang="ru-RU" sz="2800" dirty="0"/>
              <a:t>‘значение‘ </a:t>
            </a:r>
            <a:r>
              <a:rPr lang="ru-RU" sz="2800" dirty="0" smtClean="0"/>
              <a:t>:    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ru-RU" sz="2800" dirty="0" err="1" smtClean="0"/>
              <a:t>print</a:t>
            </a:r>
            <a:r>
              <a:rPr lang="ru-RU" sz="2800" dirty="0" smtClean="0"/>
              <a:t>(i</a:t>
            </a:r>
            <a:r>
              <a:rPr lang="ru-RU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9930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3981" y="1674842"/>
            <a:ext cx="79319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ru-RU" sz="2800" dirty="0" smtClean="0"/>
              <a:t>Вывести квадрат любых заданных чисел: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93660" y="2957732"/>
            <a:ext cx="5410455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/>
              <a:t>for x in 1,5,2,4,3:</a:t>
            </a:r>
          </a:p>
          <a:p>
            <a:r>
              <a:rPr lang="en-US" sz="5400" dirty="0"/>
              <a:t>    print(x**2)</a:t>
            </a:r>
          </a:p>
        </p:txBody>
      </p:sp>
    </p:spTree>
    <p:extLst>
      <p:ext uri="{BB962C8B-B14F-4D97-AF65-F5344CB8AC3E}">
        <p14:creationId xmlns:p14="http://schemas.microsoft.com/office/powerpoint/2010/main" val="2223171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1179" y="1275013"/>
            <a:ext cx="114595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/>
              <a:t>Для повторения цикла некоторое заданное число раз n можно использовать цикл </a:t>
            </a:r>
            <a:r>
              <a:rPr lang="ru-RU" sz="3200" dirty="0" err="1"/>
              <a:t>for</a:t>
            </a:r>
            <a:r>
              <a:rPr lang="ru-RU" sz="3200" dirty="0"/>
              <a:t> вместе с функцией </a:t>
            </a:r>
            <a:r>
              <a:rPr lang="ru-RU" sz="3200" dirty="0" err="1"/>
              <a:t>range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64258" y="2844673"/>
            <a:ext cx="1077730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err="1"/>
              <a:t>for</a:t>
            </a:r>
            <a:r>
              <a:rPr lang="ru-RU" sz="6000" dirty="0"/>
              <a:t> i </a:t>
            </a:r>
            <a:r>
              <a:rPr lang="ru-RU" sz="6000" dirty="0" err="1"/>
              <a:t>in</a:t>
            </a:r>
            <a:r>
              <a:rPr lang="ru-RU" sz="6000" dirty="0"/>
              <a:t> </a:t>
            </a:r>
            <a:r>
              <a:rPr lang="ru-RU" sz="6000" dirty="0" err="1" smtClean="0"/>
              <a:t>range</a:t>
            </a:r>
            <a:r>
              <a:rPr lang="ru-RU" sz="6000" dirty="0" smtClean="0"/>
              <a:t>(</a:t>
            </a:r>
            <a:r>
              <a:rPr lang="en-US" sz="6000" dirty="0" err="1" smtClean="0"/>
              <a:t>start,stop,step</a:t>
            </a:r>
            <a:r>
              <a:rPr lang="ru-RU" sz="6000" dirty="0" smtClean="0"/>
              <a:t>):</a:t>
            </a:r>
            <a:endParaRPr lang="ru-RU" sz="6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85507" y="4168337"/>
            <a:ext cx="773481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err="1"/>
              <a:t>for</a:t>
            </a:r>
            <a:r>
              <a:rPr lang="ru-RU" sz="6000" dirty="0"/>
              <a:t> i </a:t>
            </a:r>
            <a:r>
              <a:rPr lang="ru-RU" sz="6000" dirty="0" err="1"/>
              <a:t>in</a:t>
            </a:r>
            <a:r>
              <a:rPr lang="ru-RU" sz="6000" dirty="0"/>
              <a:t> </a:t>
            </a:r>
            <a:r>
              <a:rPr lang="ru-RU" sz="6000" dirty="0" err="1" smtClean="0"/>
              <a:t>range</a:t>
            </a:r>
            <a:r>
              <a:rPr lang="ru-RU" sz="6000" dirty="0" smtClean="0"/>
              <a:t>(</a:t>
            </a:r>
            <a:r>
              <a:rPr lang="en-US" sz="6000" dirty="0" smtClean="0"/>
              <a:t>1,10,1</a:t>
            </a:r>
            <a:r>
              <a:rPr lang="ru-RU" sz="6000" dirty="0" smtClean="0"/>
              <a:t>):</a:t>
            </a:r>
            <a:endParaRPr lang="ru-RU" sz="6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926089" y="6289805"/>
            <a:ext cx="42659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Обратная последовательность!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9257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61079" y="910567"/>
            <a:ext cx="91021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Просуммировать </a:t>
            </a:r>
            <a:r>
              <a:rPr lang="ru-RU" sz="3200" dirty="0"/>
              <a:t>значения чисел от 1 до n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16741" y="2239960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dirty="0"/>
              <a:t>n = </a:t>
            </a:r>
            <a:r>
              <a:rPr lang="ru-RU" sz="4000" dirty="0" err="1"/>
              <a:t>int</a:t>
            </a:r>
            <a:r>
              <a:rPr lang="ru-RU" sz="4000" dirty="0"/>
              <a:t>(</a:t>
            </a:r>
            <a:r>
              <a:rPr lang="ru-RU" sz="4000" dirty="0" err="1"/>
              <a:t>input</a:t>
            </a:r>
            <a:r>
              <a:rPr lang="ru-RU" sz="4000" dirty="0"/>
              <a:t>())</a:t>
            </a:r>
          </a:p>
          <a:p>
            <a:r>
              <a:rPr lang="ru-RU" sz="4000" dirty="0" err="1"/>
              <a:t>sum</a:t>
            </a:r>
            <a:r>
              <a:rPr lang="ru-RU" sz="4000" dirty="0"/>
              <a:t> = 0</a:t>
            </a:r>
          </a:p>
          <a:p>
            <a:r>
              <a:rPr lang="ru-RU" sz="4000" dirty="0" err="1"/>
              <a:t>for</a:t>
            </a:r>
            <a:r>
              <a:rPr lang="ru-RU" sz="4000" dirty="0"/>
              <a:t> i </a:t>
            </a:r>
            <a:r>
              <a:rPr lang="ru-RU" sz="4000" dirty="0" err="1"/>
              <a:t>in</a:t>
            </a:r>
            <a:r>
              <a:rPr lang="ru-RU" sz="4000" dirty="0"/>
              <a:t> </a:t>
            </a:r>
            <a:r>
              <a:rPr lang="ru-RU" sz="4000" dirty="0" err="1"/>
              <a:t>range</a:t>
            </a:r>
            <a:r>
              <a:rPr lang="ru-RU" sz="4000" dirty="0"/>
              <a:t>(1, n, 1):</a:t>
            </a:r>
          </a:p>
          <a:p>
            <a:r>
              <a:rPr lang="ru-RU" sz="4000" dirty="0"/>
              <a:t>    </a:t>
            </a:r>
            <a:r>
              <a:rPr lang="ru-RU" sz="4000" dirty="0" err="1"/>
              <a:t>sum</a:t>
            </a:r>
            <a:r>
              <a:rPr lang="ru-RU" sz="4000" dirty="0"/>
              <a:t> += i</a:t>
            </a:r>
          </a:p>
          <a:p>
            <a:r>
              <a:rPr lang="ru-RU" sz="4000" dirty="0" err="1"/>
              <a:t>print</a:t>
            </a:r>
            <a:r>
              <a:rPr lang="ru-RU" sz="4000" dirty="0"/>
              <a:t>(</a:t>
            </a:r>
            <a:r>
              <a:rPr lang="ru-RU" sz="4000" dirty="0" err="1"/>
              <a:t>sum</a:t>
            </a:r>
            <a:r>
              <a:rPr lang="ru-RU" sz="4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632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37062" y="1345274"/>
            <a:ext cx="109818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Даны два целых числа A и B (при этом A ≤ B). Выведите все числа от A до B включительно.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80011" y="3156382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dirty="0"/>
              <a:t>x = </a:t>
            </a:r>
            <a:r>
              <a:rPr lang="ru-RU" sz="4000" dirty="0" err="1"/>
              <a:t>int</a:t>
            </a:r>
            <a:r>
              <a:rPr lang="ru-RU" sz="4000" dirty="0"/>
              <a:t>(</a:t>
            </a:r>
            <a:r>
              <a:rPr lang="ru-RU" sz="4000" dirty="0" err="1"/>
              <a:t>input</a:t>
            </a:r>
            <a:r>
              <a:rPr lang="ru-RU" sz="4000" dirty="0"/>
              <a:t>())</a:t>
            </a:r>
          </a:p>
          <a:p>
            <a:r>
              <a:rPr lang="ru-RU" sz="4000" dirty="0"/>
              <a:t>y = </a:t>
            </a:r>
            <a:r>
              <a:rPr lang="ru-RU" sz="4000" dirty="0" err="1"/>
              <a:t>int</a:t>
            </a:r>
            <a:r>
              <a:rPr lang="ru-RU" sz="4000" dirty="0"/>
              <a:t>(</a:t>
            </a:r>
            <a:r>
              <a:rPr lang="ru-RU" sz="4000" dirty="0" err="1"/>
              <a:t>input</a:t>
            </a:r>
            <a:r>
              <a:rPr lang="ru-RU" sz="4000" dirty="0"/>
              <a:t>())</a:t>
            </a:r>
          </a:p>
          <a:p>
            <a:r>
              <a:rPr lang="ru-RU" sz="4000" dirty="0" err="1"/>
              <a:t>for</a:t>
            </a:r>
            <a:r>
              <a:rPr lang="ru-RU" sz="4000" dirty="0"/>
              <a:t> i </a:t>
            </a:r>
            <a:r>
              <a:rPr lang="ru-RU" sz="4000" dirty="0" err="1"/>
              <a:t>in</a:t>
            </a:r>
            <a:r>
              <a:rPr lang="ru-RU" sz="4000" dirty="0"/>
              <a:t> </a:t>
            </a:r>
            <a:r>
              <a:rPr lang="ru-RU" sz="4000" dirty="0" err="1"/>
              <a:t>range</a:t>
            </a:r>
            <a:r>
              <a:rPr lang="ru-RU" sz="4000" dirty="0"/>
              <a:t>(x, y+1, 1):</a:t>
            </a:r>
          </a:p>
          <a:p>
            <a:r>
              <a:rPr lang="ru-RU" sz="4000" dirty="0"/>
              <a:t>    </a:t>
            </a:r>
            <a:r>
              <a:rPr lang="ru-RU" sz="4000" dirty="0" err="1"/>
              <a:t>print</a:t>
            </a:r>
            <a:r>
              <a:rPr lang="ru-RU" sz="4000" dirty="0"/>
              <a:t>(i)</a:t>
            </a:r>
          </a:p>
        </p:txBody>
      </p:sp>
    </p:spTree>
    <p:extLst>
      <p:ext uri="{BB962C8B-B14F-4D97-AF65-F5344CB8AC3E}">
        <p14:creationId xmlns:p14="http://schemas.microsoft.com/office/powerpoint/2010/main" val="324929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1508078" y="2440391"/>
            <a:ext cx="3104865" cy="68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print (“Hello Word!”)</a:t>
            </a:r>
          </a:p>
          <a:p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7392538" y="2434327"/>
            <a:ext cx="3457433" cy="68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x = “Hello Word!”</a:t>
            </a:r>
          </a:p>
          <a:p>
            <a:pPr marL="0" indent="0">
              <a:buNone/>
            </a:pPr>
            <a:r>
              <a:rPr lang="en-US" dirty="0"/>
              <a:t>print (x)</a:t>
            </a:r>
          </a:p>
          <a:p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5357884" y="2239276"/>
            <a:ext cx="769961" cy="68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6000" b="1" dirty="0"/>
              <a:t>=</a:t>
            </a:r>
          </a:p>
          <a:p>
            <a:endParaRPr lang="ru-RU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508078" y="4030261"/>
            <a:ext cx="9846859" cy="68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/>
              <a:t>Типы переменных:</a:t>
            </a:r>
          </a:p>
          <a:p>
            <a:pPr marL="0" indent="0">
              <a:buNone/>
            </a:pPr>
            <a:r>
              <a:rPr lang="ru-RU" dirty="0"/>
              <a:t>Строковый тип (текст) - </a:t>
            </a:r>
            <a:r>
              <a:rPr lang="en-US" dirty="0" err="1"/>
              <a:t>Str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Вещественные числа ( с плавающей точкой) - </a:t>
            </a:r>
            <a:r>
              <a:rPr lang="en-US" dirty="0"/>
              <a:t>Float</a:t>
            </a:r>
          </a:p>
          <a:p>
            <a:pPr marL="0" indent="0">
              <a:buNone/>
            </a:pPr>
            <a:r>
              <a:rPr lang="ru-RU" dirty="0"/>
              <a:t>Целые числа - </a:t>
            </a:r>
            <a:r>
              <a:rPr lang="en-US" dirty="0" err="1"/>
              <a:t>Int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ru-RU" dirty="0"/>
              <a:t>Логический тип - </a:t>
            </a:r>
            <a:r>
              <a:rPr lang="en-US" dirty="0"/>
              <a:t>bool</a:t>
            </a:r>
          </a:p>
          <a:p>
            <a:endParaRPr lang="ru-RU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2085265" y="1201999"/>
            <a:ext cx="8085160" cy="68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600" b="1" dirty="0"/>
              <a:t>Вывод данных – функция </a:t>
            </a:r>
            <a:r>
              <a:rPr lang="en-US" sz="3600" b="1" dirty="0"/>
              <a:t>print ()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795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4925" y="1491356"/>
            <a:ext cx="718782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arenR"/>
            </a:pPr>
            <a:r>
              <a:rPr lang="ru-RU" sz="2800" dirty="0" smtClean="0"/>
              <a:t>Вывести все четные числа от 50 до 0 включительно (в порядке убывания!!!)</a:t>
            </a:r>
          </a:p>
          <a:p>
            <a:pPr marL="742950" indent="-742950">
              <a:buAutoNum type="arabicParenR"/>
            </a:pPr>
            <a:r>
              <a:rPr lang="ru-RU" sz="2800" dirty="0" smtClean="0"/>
              <a:t>Вычислить сумму всех нечетных чисел от </a:t>
            </a:r>
            <a:r>
              <a:rPr lang="en-US" sz="2800" dirty="0" smtClean="0"/>
              <a:t>1</a:t>
            </a:r>
            <a:r>
              <a:rPr lang="ru-RU" sz="2800" dirty="0" smtClean="0"/>
              <a:t> до 25</a:t>
            </a:r>
          </a:p>
          <a:p>
            <a:pPr marL="742950" indent="-742950">
              <a:buAutoNum type="arabicParenR"/>
            </a:pPr>
            <a:r>
              <a:rPr lang="ru-RU" sz="2800" dirty="0" smtClean="0"/>
              <a:t>Дано целое число, не меньше 2. Выведите его наименьший натуральный делитель.</a:t>
            </a:r>
            <a:endParaRPr lang="en-US" sz="2800" dirty="0" smtClean="0"/>
          </a:p>
          <a:p>
            <a:pPr marL="742950" indent="-742950">
              <a:buAutoNum type="arabicParenR"/>
            </a:pPr>
            <a:r>
              <a:rPr lang="ru-RU" sz="2800" dirty="0" smtClean="0"/>
              <a:t>Вывести таблицу умножения : </a:t>
            </a:r>
          </a:p>
          <a:p>
            <a:r>
              <a:rPr lang="ru-RU" sz="2800" dirty="0" smtClean="0"/>
              <a:t>(подсказка: </a:t>
            </a:r>
            <a:r>
              <a:rPr lang="en-US" sz="2800" dirty="0"/>
              <a:t>f'{x} * {y} = {x * y}\t'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3248" y="343871"/>
            <a:ext cx="3674234" cy="5873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35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2085265" y="1201999"/>
            <a:ext cx="9283320" cy="68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600" b="1" dirty="0"/>
              <a:t>Узнать тип данных – </a:t>
            </a:r>
            <a:r>
              <a:rPr lang="en-US" sz="3600" b="1" dirty="0"/>
              <a:t>print (</a:t>
            </a:r>
            <a:r>
              <a:rPr lang="ru-RU" sz="3600" b="1" dirty="0"/>
              <a:t> </a:t>
            </a:r>
            <a:r>
              <a:rPr lang="en-US" sz="3600" b="1" dirty="0"/>
              <a:t>type ())</a:t>
            </a:r>
          </a:p>
          <a:p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469409" y="2256906"/>
            <a:ext cx="5654722" cy="68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/>
              <a:t>x = “Hello Word!”</a:t>
            </a:r>
          </a:p>
          <a:p>
            <a:pPr marL="0" indent="0">
              <a:buNone/>
            </a:pPr>
            <a:r>
              <a:rPr lang="en-US" sz="3600" dirty="0"/>
              <a:t>print (x)</a:t>
            </a:r>
          </a:p>
          <a:p>
            <a:pPr marL="0" indent="0">
              <a:buNone/>
            </a:pPr>
            <a:r>
              <a:rPr lang="en-US" sz="3600" dirty="0"/>
              <a:t>print (type(x))</a:t>
            </a:r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5074" y="2599806"/>
            <a:ext cx="2660246" cy="1490379"/>
          </a:xfrm>
          <a:prstGeom prst="rect">
            <a:avLst/>
          </a:prstGeom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1469409" y="4658057"/>
            <a:ext cx="9846859" cy="68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2800" b="1" dirty="0"/>
              <a:t>Имя переменной: не может начинаться с числа, не может содержать пробелы, не может содержать специальные имена</a:t>
            </a:r>
            <a:endParaRPr lang="en-US" sz="28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39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2071617" y="961485"/>
            <a:ext cx="8085160" cy="68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600" b="1" dirty="0"/>
              <a:t>Обмен значений переменных</a:t>
            </a:r>
            <a:r>
              <a:rPr lang="en-US" sz="3600" b="1" dirty="0"/>
              <a:t> </a:t>
            </a:r>
          </a:p>
          <a:p>
            <a:endParaRPr lang="ru-RU" dirty="0"/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1799230" y="2370058"/>
            <a:ext cx="5654722" cy="68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/>
              <a:t>x = </a:t>
            </a:r>
            <a:r>
              <a:rPr lang="ru-RU" sz="3600" dirty="0"/>
              <a:t>2</a:t>
            </a:r>
          </a:p>
          <a:p>
            <a:pPr marL="0" indent="0">
              <a:buNone/>
            </a:pPr>
            <a:r>
              <a:rPr lang="en-US" sz="3600" dirty="0"/>
              <a:t>y = 8</a:t>
            </a:r>
          </a:p>
          <a:p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51295" y="3787432"/>
            <a:ext cx="5654722" cy="68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3600" dirty="0"/>
              <a:t>tmp = x</a:t>
            </a:r>
          </a:p>
          <a:p>
            <a:pPr marL="0" indent="0">
              <a:buNone/>
            </a:pPr>
            <a:r>
              <a:rPr lang="es-ES" sz="3600" dirty="0"/>
              <a:t>x = y</a:t>
            </a:r>
          </a:p>
          <a:p>
            <a:pPr marL="0" indent="0">
              <a:buNone/>
            </a:pPr>
            <a:r>
              <a:rPr lang="es-ES" sz="3600" dirty="0"/>
              <a:t>y = tmp</a:t>
            </a:r>
          </a:p>
          <a:p>
            <a:pPr marL="0" indent="0">
              <a:buNone/>
            </a:pPr>
            <a:r>
              <a:rPr lang="es-ES" sz="3600" dirty="0"/>
              <a:t>print( x, y)</a:t>
            </a:r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639170" y="1828556"/>
            <a:ext cx="5654722" cy="54150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/>
              <a:t>Через 1 переменную</a:t>
            </a:r>
            <a:endParaRPr lang="en-US" sz="2800" b="1" dirty="0"/>
          </a:p>
          <a:p>
            <a:endParaRPr lang="ru-RU" b="1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755641" y="1828556"/>
            <a:ext cx="5654722" cy="54150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/>
              <a:t>Через 2 переменные</a:t>
            </a:r>
            <a:endParaRPr lang="en-US" sz="2800" b="1" dirty="0"/>
          </a:p>
          <a:p>
            <a:endParaRPr lang="ru-RU" b="1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8152263" y="2352366"/>
            <a:ext cx="5654722" cy="68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/>
              <a:t>x = </a:t>
            </a:r>
            <a:r>
              <a:rPr lang="ru-RU" sz="3600" dirty="0"/>
              <a:t>2</a:t>
            </a:r>
          </a:p>
          <a:p>
            <a:pPr marL="0" indent="0">
              <a:buNone/>
            </a:pPr>
            <a:r>
              <a:rPr lang="en-US" sz="3600" dirty="0"/>
              <a:t>y = 8</a:t>
            </a:r>
          </a:p>
          <a:p>
            <a:endParaRPr lang="ru-RU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7738281" y="3444532"/>
            <a:ext cx="5654722" cy="68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3600" dirty="0"/>
              <a:t>tmp</a:t>
            </a:r>
            <a:r>
              <a:rPr lang="ru-RU" sz="3600" dirty="0"/>
              <a:t>1</a:t>
            </a:r>
            <a:r>
              <a:rPr lang="es-ES" sz="3600" dirty="0"/>
              <a:t> = x</a:t>
            </a:r>
          </a:p>
          <a:p>
            <a:pPr marL="0" indent="0">
              <a:buNone/>
            </a:pPr>
            <a:r>
              <a:rPr lang="es-ES" sz="3600" dirty="0"/>
              <a:t>tmp</a:t>
            </a:r>
            <a:r>
              <a:rPr lang="ru-RU" sz="3600" dirty="0"/>
              <a:t>2</a:t>
            </a:r>
            <a:r>
              <a:rPr lang="es-ES" sz="3600" dirty="0"/>
              <a:t> = y</a:t>
            </a:r>
          </a:p>
          <a:p>
            <a:pPr marL="0" indent="0">
              <a:buNone/>
            </a:pPr>
            <a:r>
              <a:rPr lang="en-US" sz="3600" dirty="0"/>
              <a:t>x = tmp2</a:t>
            </a:r>
            <a:endParaRPr lang="ru-RU" sz="3600" dirty="0"/>
          </a:p>
          <a:p>
            <a:pPr marL="0" indent="0">
              <a:buNone/>
            </a:pPr>
            <a:r>
              <a:rPr lang="es-ES" sz="3600" dirty="0"/>
              <a:t>y = tmp</a:t>
            </a:r>
            <a:r>
              <a:rPr lang="ru-RU" sz="3600" dirty="0"/>
              <a:t>1</a:t>
            </a:r>
            <a:endParaRPr lang="es-ES" sz="3600" dirty="0"/>
          </a:p>
          <a:p>
            <a:pPr marL="0" indent="0">
              <a:buNone/>
            </a:pPr>
            <a:r>
              <a:rPr lang="es-ES" sz="3600" dirty="0"/>
              <a:t>print( x, y)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615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2180799" y="934189"/>
            <a:ext cx="8085160" cy="68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600" b="1" dirty="0"/>
              <a:t>Интересное: Присваивание</a:t>
            </a:r>
            <a:endParaRPr lang="en-US" sz="3600" b="1" dirty="0"/>
          </a:p>
          <a:p>
            <a:endParaRPr lang="ru-RU" dirty="0"/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1226024" y="2058055"/>
            <a:ext cx="2759123" cy="54150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/>
              <a:t>Каскадное</a:t>
            </a:r>
            <a:endParaRPr lang="en-US" sz="2800" b="1" dirty="0"/>
          </a:p>
          <a:p>
            <a:endParaRPr lang="ru-RU" b="1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7560860" y="2025798"/>
            <a:ext cx="3889612" cy="54150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/>
              <a:t>Множественное</a:t>
            </a:r>
            <a:endParaRPr lang="en-US" sz="2800" b="1" dirty="0"/>
          </a:p>
          <a:p>
            <a:endParaRPr lang="ru-RU" b="1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69074" y="3337055"/>
            <a:ext cx="3073021" cy="68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800" dirty="0"/>
              <a:t>x=y=z=0</a:t>
            </a:r>
            <a:endParaRPr lang="ru-RU" sz="4800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7560860" y="3337055"/>
            <a:ext cx="3448333" cy="68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800" dirty="0" err="1"/>
              <a:t>x,y,z</a:t>
            </a:r>
            <a:r>
              <a:rPr lang="en-US" sz="4800" dirty="0"/>
              <a:t>=1,2,3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3086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2071617" y="961485"/>
            <a:ext cx="8085160" cy="68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600" b="1" dirty="0"/>
              <a:t>Обмен значений переменных</a:t>
            </a:r>
            <a:r>
              <a:rPr lang="en-US" sz="3600" b="1" dirty="0"/>
              <a:t> </a:t>
            </a:r>
          </a:p>
          <a:p>
            <a:endParaRPr lang="ru-RU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72954" y="1815350"/>
            <a:ext cx="5654722" cy="54150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/>
              <a:t>Через 2 переменные</a:t>
            </a:r>
            <a:endParaRPr lang="en-US" sz="2800" b="1" dirty="0"/>
          </a:p>
          <a:p>
            <a:endParaRPr lang="ru-RU" b="1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5927676" y="2501756"/>
            <a:ext cx="1537649" cy="68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/>
              <a:t>x = </a:t>
            </a:r>
            <a:r>
              <a:rPr lang="ru-RU" sz="3600" dirty="0"/>
              <a:t>2</a:t>
            </a:r>
          </a:p>
          <a:p>
            <a:pPr marL="0" indent="0">
              <a:buNone/>
            </a:pPr>
            <a:r>
              <a:rPr lang="en-US" sz="3600" dirty="0"/>
              <a:t>y = 8</a:t>
            </a:r>
          </a:p>
          <a:p>
            <a:endParaRPr lang="ru-RU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982639" y="3579668"/>
            <a:ext cx="5654722" cy="68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3600" dirty="0"/>
              <a:t>tmp</a:t>
            </a:r>
            <a:r>
              <a:rPr lang="ru-RU" sz="3600" dirty="0"/>
              <a:t>1</a:t>
            </a:r>
            <a:r>
              <a:rPr lang="es-ES" sz="3600" dirty="0"/>
              <a:t> = x</a:t>
            </a:r>
          </a:p>
          <a:p>
            <a:pPr marL="0" indent="0">
              <a:buNone/>
            </a:pPr>
            <a:r>
              <a:rPr lang="es-ES" sz="3600" dirty="0"/>
              <a:t>tmp</a:t>
            </a:r>
            <a:r>
              <a:rPr lang="ru-RU" sz="3600" dirty="0"/>
              <a:t>2</a:t>
            </a:r>
            <a:r>
              <a:rPr lang="es-ES" sz="3600" dirty="0"/>
              <a:t> = y</a:t>
            </a:r>
          </a:p>
          <a:p>
            <a:pPr marL="0" indent="0">
              <a:buNone/>
            </a:pPr>
            <a:r>
              <a:rPr lang="en-US" sz="3600" dirty="0"/>
              <a:t>x = tmp2</a:t>
            </a:r>
            <a:endParaRPr lang="ru-RU" sz="3600" dirty="0"/>
          </a:p>
          <a:p>
            <a:pPr marL="0" indent="0">
              <a:buNone/>
            </a:pPr>
            <a:r>
              <a:rPr lang="es-ES" sz="3600" dirty="0"/>
              <a:t>y = tmp</a:t>
            </a:r>
            <a:r>
              <a:rPr lang="ru-RU" sz="3600" dirty="0"/>
              <a:t>1</a:t>
            </a:r>
            <a:endParaRPr lang="es-ES" sz="3600" dirty="0"/>
          </a:p>
          <a:p>
            <a:pPr marL="0" indent="0">
              <a:buNone/>
            </a:pPr>
            <a:r>
              <a:rPr lang="es-ES" sz="3600" dirty="0"/>
              <a:t>print( x, y)</a:t>
            </a:r>
            <a:endParaRPr lang="ru-RU" dirty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549021" y="2504766"/>
            <a:ext cx="5654722" cy="68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/>
              <a:t>x = </a:t>
            </a:r>
            <a:r>
              <a:rPr lang="ru-RU" sz="3600" dirty="0"/>
              <a:t>2</a:t>
            </a:r>
          </a:p>
          <a:p>
            <a:pPr marL="0" indent="0">
              <a:buNone/>
            </a:pPr>
            <a:r>
              <a:rPr lang="en-US" sz="3600" dirty="0"/>
              <a:t>y = 8</a:t>
            </a:r>
          </a:p>
          <a:p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4983706" y="3922568"/>
            <a:ext cx="5654722" cy="68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3600" dirty="0"/>
              <a:t>tmp</a:t>
            </a:r>
            <a:r>
              <a:rPr lang="ru-RU" sz="3600" dirty="0"/>
              <a:t>1</a:t>
            </a:r>
            <a:r>
              <a:rPr lang="es-ES" sz="3600" dirty="0"/>
              <a:t>,tmp</a:t>
            </a:r>
            <a:r>
              <a:rPr lang="ru-RU" sz="3600" dirty="0"/>
              <a:t>2</a:t>
            </a:r>
            <a:r>
              <a:rPr lang="es-ES" sz="3600" dirty="0"/>
              <a:t> = x,y</a:t>
            </a:r>
          </a:p>
          <a:p>
            <a:pPr marL="0" indent="0">
              <a:buNone/>
            </a:pPr>
            <a:r>
              <a:rPr lang="en-US" sz="3600" dirty="0" err="1"/>
              <a:t>x,y</a:t>
            </a:r>
            <a:r>
              <a:rPr lang="en-US" sz="3600" dirty="0"/>
              <a:t> = tmp2</a:t>
            </a:r>
            <a:r>
              <a:rPr lang="es-ES" sz="3600" dirty="0"/>
              <a:t>, tmp</a:t>
            </a:r>
            <a:r>
              <a:rPr lang="ru-RU" sz="3600" dirty="0"/>
              <a:t>1</a:t>
            </a:r>
            <a:endParaRPr lang="es-ES" sz="3600" dirty="0"/>
          </a:p>
          <a:p>
            <a:pPr marL="0" indent="0">
              <a:buNone/>
            </a:pPr>
            <a:r>
              <a:rPr lang="es-ES" sz="3600" dirty="0"/>
              <a:t>print( x, y)</a:t>
            </a:r>
            <a:endParaRPr lang="ru-RU" dirty="0"/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5169373" y="1806279"/>
            <a:ext cx="2935975" cy="54150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err="1"/>
              <a:t>Множ.простое</a:t>
            </a:r>
            <a:endParaRPr lang="en-US" sz="2800" b="1" dirty="0"/>
          </a:p>
          <a:p>
            <a:endParaRPr lang="ru-RU" b="1" dirty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8884694" y="1837785"/>
            <a:ext cx="3221722" cy="54150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err="1"/>
              <a:t>Множ.элементр</a:t>
            </a:r>
            <a:endParaRPr lang="en-US" sz="2800" b="1" dirty="0"/>
          </a:p>
          <a:p>
            <a:endParaRPr lang="ru-RU" b="1" dirty="0"/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9869603" y="2425489"/>
            <a:ext cx="1537649" cy="68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/>
              <a:t>x = </a:t>
            </a:r>
            <a:r>
              <a:rPr lang="ru-RU" sz="3600" dirty="0"/>
              <a:t>2</a:t>
            </a:r>
          </a:p>
          <a:p>
            <a:pPr marL="0" indent="0">
              <a:buNone/>
            </a:pPr>
            <a:r>
              <a:rPr lang="en-US" sz="3600" dirty="0"/>
              <a:t>y = 8</a:t>
            </a:r>
          </a:p>
          <a:p>
            <a:endParaRPr lang="ru-RU" dirty="0"/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9596651" y="3757628"/>
            <a:ext cx="5654722" cy="68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err="1"/>
              <a:t>x,y</a:t>
            </a:r>
            <a:r>
              <a:rPr lang="en-US" sz="3600" dirty="0"/>
              <a:t>=</a:t>
            </a:r>
            <a:r>
              <a:rPr lang="en-US" sz="3600" dirty="0" err="1"/>
              <a:t>y,x</a:t>
            </a:r>
            <a:endParaRPr lang="es-ES" sz="3600" dirty="0"/>
          </a:p>
          <a:p>
            <a:pPr marL="0" indent="0">
              <a:buNone/>
            </a:pPr>
            <a:r>
              <a:rPr lang="es-ES" sz="3600" dirty="0"/>
              <a:t>print( x, y)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469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2071617" y="961485"/>
            <a:ext cx="8085160" cy="68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600" b="1" dirty="0"/>
              <a:t>Исполнитель</a:t>
            </a:r>
            <a:endParaRPr lang="en-US" sz="3600" b="1" dirty="0"/>
          </a:p>
          <a:p>
            <a:endParaRPr lang="ru-RU" dirty="0"/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450375" y="1613781"/>
            <a:ext cx="11741625" cy="685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dirty="0"/>
              <a:t>Исполнитель – это некоторый объект (человек, животное, техническое устройство), способный выполнять определенный набор команд.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382379" y="2788104"/>
            <a:ext cx="1028586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 исполнителя Альфа две команды, которым присвоены номера:</a:t>
            </a:r>
          </a:p>
          <a:p>
            <a:endParaRPr lang="ru-RU" dirty="0"/>
          </a:p>
          <a:p>
            <a:r>
              <a:rPr lang="ru-RU" dirty="0"/>
              <a:t>1. прибавь 1;</a:t>
            </a:r>
          </a:p>
          <a:p>
            <a:endParaRPr lang="ru-RU" dirty="0"/>
          </a:p>
          <a:p>
            <a:r>
              <a:rPr lang="ru-RU" dirty="0"/>
              <a:t>2. умножь на b</a:t>
            </a:r>
          </a:p>
          <a:p>
            <a:endParaRPr lang="ru-RU" dirty="0"/>
          </a:p>
          <a:p>
            <a:r>
              <a:rPr lang="ru-RU" dirty="0"/>
              <a:t>(b — неизвестное натуральное число; b ≥ 2).</a:t>
            </a:r>
          </a:p>
          <a:p>
            <a:endParaRPr lang="ru-RU" dirty="0"/>
          </a:p>
          <a:p>
            <a:r>
              <a:rPr lang="ru-RU" dirty="0"/>
              <a:t>Выполняя первую из них, Альфа увеличивает число на экране на 1, а выполняя вторую, умножает это число на b. Программа для исполнителя Альфа — это последовательность номеров команд. Известно, что программа 11211 переводит число 6 в число 82. Определите значение b.</a:t>
            </a:r>
          </a:p>
        </p:txBody>
      </p:sp>
    </p:spTree>
    <p:extLst>
      <p:ext uri="{BB962C8B-B14F-4D97-AF65-F5344CB8AC3E}">
        <p14:creationId xmlns:p14="http://schemas.microsoft.com/office/powerpoint/2010/main" val="1485956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След самолета</Template>
  <TotalTime>419</TotalTime>
  <Words>1401</Words>
  <Application>Microsoft Office PowerPoint</Application>
  <PresentationFormat>Широкоэкранный</PresentationFormat>
  <Paragraphs>326</Paragraphs>
  <Slides>40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5" baseType="lpstr">
      <vt:lpstr>Arial</vt:lpstr>
      <vt:lpstr>Calibri</vt:lpstr>
      <vt:lpstr>Cambria Math</vt:lpstr>
      <vt:lpstr>Century Gothic</vt:lpstr>
      <vt:lpstr>След самолета</vt:lpstr>
      <vt:lpstr>Синтаксис python 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Синтаксис python 3</dc:title>
  <dc:creator>Ольга Белякова</dc:creator>
  <cp:lastModifiedBy>Ольга Белякова</cp:lastModifiedBy>
  <cp:revision>34</cp:revision>
  <dcterms:created xsi:type="dcterms:W3CDTF">2022-02-27T09:16:45Z</dcterms:created>
  <dcterms:modified xsi:type="dcterms:W3CDTF">2022-05-16T13:12:46Z</dcterms:modified>
</cp:coreProperties>
</file>