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3" r:id="rId9"/>
    <p:sldId id="278" r:id="rId10"/>
    <p:sldId id="264" r:id="rId11"/>
    <p:sldId id="262" r:id="rId12"/>
    <p:sldId id="268" r:id="rId13"/>
    <p:sldId id="269" r:id="rId14"/>
    <p:sldId id="271" r:id="rId15"/>
    <p:sldId id="274" r:id="rId16"/>
    <p:sldId id="272" r:id="rId17"/>
    <p:sldId id="273" r:id="rId18"/>
    <p:sldId id="270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C80B-A53F-400B-B47B-221770CF00F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AAEC-5D56-466B-8E41-146D5A9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1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FAAEC-5D56-466B-8E41-146D5A973E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8F48-0F88-4D53-9D97-B16FBCAB8364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DC65B35-1F84-43C5-9332-76D3838743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9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2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09673A-583D-4F3B-9E94-FBDF7C360E2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910FC2-86A9-4197-B08B-F756882021E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6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32" y="3175186"/>
            <a:ext cx="8900886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Исполнитель Робот</a:t>
            </a:r>
          </a:p>
        </p:txBody>
      </p:sp>
    </p:spTree>
    <p:extLst>
      <p:ext uri="{BB962C8B-B14F-4D97-AF65-F5344CB8AC3E}">
        <p14:creationId xmlns:p14="http://schemas.microsoft.com/office/powerpoint/2010/main" val="80669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840" y="529320"/>
            <a:ext cx="47830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Circe"/>
              </a:rPr>
              <a:t>Если Робот получит команду передвижения через стену, то он разрушится (произойдет отказ). По команде закрасить закрашивается клетка, в которой Робот находится в настоящий момент (если клетка уже закрашена, отказа не происходит).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921" t="5902" r="3538" b="11459"/>
          <a:stretch/>
        </p:blipFill>
        <p:spPr>
          <a:xfrm>
            <a:off x="209615" y="265291"/>
            <a:ext cx="6869101" cy="53601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0979" y="1466193"/>
            <a:ext cx="725214" cy="6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6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543" y="367394"/>
            <a:ext cx="4310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использовать Робот</a:t>
            </a:r>
          </a:p>
          <a:p>
            <a:r>
              <a:rPr lang="ru-RU" sz="3600" b="1" dirty="0" err="1"/>
              <a:t>алг</a:t>
            </a:r>
            <a:r>
              <a:rPr lang="ru-RU" sz="3600" b="1" dirty="0"/>
              <a:t> </a:t>
            </a:r>
          </a:p>
          <a:p>
            <a:r>
              <a:rPr lang="ru-RU" sz="3600" b="1" dirty="0" err="1"/>
              <a:t>нач</a:t>
            </a:r>
            <a:endParaRPr lang="ru-RU" sz="3600" b="1" dirty="0"/>
          </a:p>
          <a:p>
            <a:r>
              <a:rPr lang="ru-RU" sz="3600" b="1" dirty="0"/>
              <a:t>вниз</a:t>
            </a:r>
          </a:p>
          <a:p>
            <a:r>
              <a:rPr lang="ru-RU" sz="3600" b="1" dirty="0"/>
              <a:t>вниз</a:t>
            </a:r>
          </a:p>
          <a:p>
            <a:r>
              <a:rPr lang="ru-RU" sz="3600" b="1" dirty="0"/>
              <a:t>вправо</a:t>
            </a:r>
          </a:p>
          <a:p>
            <a:r>
              <a:rPr lang="ru-RU" sz="3600" b="1" dirty="0"/>
              <a:t>вправо</a:t>
            </a:r>
          </a:p>
          <a:p>
            <a:r>
              <a:rPr lang="ru-RU" sz="3600" b="1" dirty="0"/>
              <a:t>вниз</a:t>
            </a:r>
          </a:p>
          <a:p>
            <a:r>
              <a:rPr lang="ru-RU" sz="3600" b="1" dirty="0"/>
              <a:t>вправо</a:t>
            </a:r>
          </a:p>
          <a:p>
            <a:r>
              <a:rPr lang="ru-RU" sz="3600" b="1" dirty="0"/>
              <a:t>кон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86" y="529703"/>
            <a:ext cx="7119384" cy="53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356" y="1878648"/>
            <a:ext cx="8900886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Исполнитель Робот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2864" y="3201198"/>
            <a:ext cx="6027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циклические алгоритмы</a:t>
            </a:r>
          </a:p>
        </p:txBody>
      </p:sp>
    </p:spTree>
    <p:extLst>
      <p:ext uri="{BB962C8B-B14F-4D97-AF65-F5344CB8AC3E}">
        <p14:creationId xmlns:p14="http://schemas.microsoft.com/office/powerpoint/2010/main" val="110750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56337" y="410286"/>
            <a:ext cx="10058400" cy="177092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800" b="1" dirty="0">
                <a:solidFill>
                  <a:schemeClr val="tx1"/>
                </a:solidFill>
              </a:rPr>
              <a:t>1) </a:t>
            </a:r>
            <a:r>
              <a:rPr lang="ru-RU" sz="2800" b="1" dirty="0" err="1">
                <a:solidFill>
                  <a:schemeClr val="tx1"/>
                </a:solidFill>
              </a:rPr>
              <a:t>нц</a:t>
            </a:r>
            <a:r>
              <a:rPr lang="ru-RU" sz="2800" dirty="0">
                <a:solidFill>
                  <a:schemeClr val="tx1"/>
                </a:solidFill>
              </a:rPr>
              <a:t> число повторений </a:t>
            </a:r>
            <a:r>
              <a:rPr lang="ru-RU" sz="2800" b="1" dirty="0">
                <a:solidFill>
                  <a:schemeClr val="tx1"/>
                </a:solidFill>
              </a:rPr>
              <a:t>раз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tx1"/>
                </a:solidFill>
              </a:rPr>
              <a:t>· тело цикла (последовательность команд)</a:t>
            </a:r>
          </a:p>
          <a:p>
            <a:pPr>
              <a:buFontTx/>
              <a:buNone/>
            </a:pPr>
            <a:r>
              <a:rPr lang="ru-RU" sz="2800" b="1" dirty="0" err="1">
                <a:solidFill>
                  <a:schemeClr val="tx1"/>
                </a:solidFill>
              </a:rPr>
              <a:t>кц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337" y="2632082"/>
            <a:ext cx="783517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2) </a:t>
            </a:r>
            <a:r>
              <a:rPr lang="ru-RU" sz="2800" b="1" dirty="0" err="1"/>
              <a:t>нц</a:t>
            </a:r>
            <a:r>
              <a:rPr lang="ru-RU" sz="2800" b="1" dirty="0"/>
              <a:t> пока</a:t>
            </a:r>
            <a:r>
              <a:rPr lang="ru-RU" sz="2800" dirty="0"/>
              <a:t> условие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· тело цикла (последовательность команд)</a:t>
            </a:r>
          </a:p>
          <a:p>
            <a:pPr>
              <a:lnSpc>
                <a:spcPct val="90000"/>
              </a:lnSpc>
            </a:pPr>
            <a:r>
              <a:rPr lang="ru-RU" sz="2800" b="1" dirty="0" err="1"/>
              <a:t>кц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6337" y="4789556"/>
            <a:ext cx="766458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3) </a:t>
            </a:r>
            <a:r>
              <a:rPr lang="ru-RU" sz="2800" b="1" dirty="0" err="1"/>
              <a:t>нц</a:t>
            </a:r>
            <a:r>
              <a:rPr lang="ru-RU" sz="2800" b="1" dirty="0"/>
              <a:t> для i от i1 до i2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· тело цикла (последовательность команд)</a:t>
            </a:r>
          </a:p>
          <a:p>
            <a:pPr>
              <a:lnSpc>
                <a:spcPct val="90000"/>
              </a:lnSpc>
            </a:pPr>
            <a:r>
              <a:rPr lang="ru-RU" sz="2800" b="1" dirty="0" err="1"/>
              <a:t>кц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4481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506712" y="3464097"/>
            <a:ext cx="9907065" cy="11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ru-RU" sz="2800" dirty="0"/>
              <a:t>Используется, когда некоторую последовательность команд нужно выполнить несколько раз подряд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ru-RU" sz="2800" b="1" dirty="0"/>
              <a:t>    </a:t>
            </a:r>
            <a:endParaRPr lang="ru-RU" sz="2800" dirty="0">
              <a:sym typeface="Symbol" panose="05050102010706020507" pitchFamily="18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15895" y="819719"/>
            <a:ext cx="10058400" cy="177092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4000" b="1" dirty="0" err="1">
                <a:solidFill>
                  <a:schemeClr val="tx1"/>
                </a:solidFill>
              </a:rPr>
              <a:t>нц</a:t>
            </a:r>
            <a:r>
              <a:rPr lang="ru-RU" sz="4000" dirty="0">
                <a:solidFill>
                  <a:schemeClr val="tx1"/>
                </a:solidFill>
              </a:rPr>
              <a:t> число повторений </a:t>
            </a:r>
            <a:r>
              <a:rPr lang="ru-RU" sz="4000" b="1" dirty="0">
                <a:solidFill>
                  <a:schemeClr val="tx1"/>
                </a:solidFill>
              </a:rPr>
              <a:t>раз</a:t>
            </a:r>
          </a:p>
          <a:p>
            <a:pPr>
              <a:buFontTx/>
              <a:buNone/>
            </a:pPr>
            <a:r>
              <a:rPr lang="ru-RU" sz="4000" dirty="0">
                <a:solidFill>
                  <a:schemeClr val="tx1"/>
                </a:solidFill>
              </a:rPr>
              <a:t>· тело цикла (последовательность команд)</a:t>
            </a:r>
          </a:p>
          <a:p>
            <a:pPr>
              <a:buFontTx/>
              <a:buNone/>
            </a:pPr>
            <a:r>
              <a:rPr lang="ru-RU" sz="4000" b="1" dirty="0" err="1">
                <a:solidFill>
                  <a:schemeClr val="tx1"/>
                </a:solidFill>
              </a:rPr>
              <a:t>кц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2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5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94642"/>
              </p:ext>
            </p:extLst>
          </p:nvPr>
        </p:nvGraphicFramePr>
        <p:xfrm>
          <a:off x="5856097" y="1920034"/>
          <a:ext cx="5862637" cy="1768476"/>
        </p:xfrm>
        <a:graphic>
          <a:graphicData uri="http://schemas.openxmlformats.org/drawingml/2006/table">
            <a:tbl>
              <a:tblPr/>
              <a:tblGrid>
                <a:gridCol w="44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02" name="Rectangle 66"/>
          <p:cNvSpPr>
            <a:spLocks noGrp="1" noChangeArrowheads="1"/>
          </p:cNvSpPr>
          <p:nvPr>
            <p:ph type="title"/>
          </p:nvPr>
        </p:nvSpPr>
        <p:spPr>
          <a:xfrm>
            <a:off x="1097280" y="174545"/>
            <a:ext cx="10058400" cy="145075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Пример</a:t>
            </a:r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1208405" y="1836548"/>
            <a:ext cx="4918075" cy="44640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алг</a:t>
            </a:r>
            <a:r>
              <a:rPr lang="ru-RU" sz="2400" b="1" dirty="0">
                <a:solidFill>
                  <a:schemeClr val="tx1"/>
                </a:solidFill>
              </a:rPr>
              <a:t> рисунок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нач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   </a:t>
            </a:r>
            <a:r>
              <a:rPr lang="ru-RU" sz="2400" b="1" dirty="0" err="1">
                <a:solidFill>
                  <a:schemeClr val="tx1"/>
                </a:solidFill>
              </a:rPr>
              <a:t>нц</a:t>
            </a:r>
            <a:r>
              <a:rPr lang="ru-RU" sz="2400" b="1" dirty="0">
                <a:solidFill>
                  <a:schemeClr val="tx1"/>
                </a:solidFill>
              </a:rPr>
              <a:t> 3 раз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    вправо; закрасить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    вниз; закрасить;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    вниз; закрасить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    влево; вверх; закрасить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    вправо; вправо; закрасить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    вправо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  <a:r>
              <a:rPr lang="ru-RU" sz="2400" b="1" dirty="0">
                <a:solidFill>
                  <a:schemeClr val="tx1"/>
                </a:solidFill>
              </a:rPr>
              <a:t> вправо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ru-RU" sz="2400" b="1" dirty="0">
                <a:solidFill>
                  <a:schemeClr val="tx1"/>
                </a:solidFill>
              </a:rPr>
              <a:t>вверх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ru-RU" sz="2400" b="1" dirty="0" err="1">
                <a:solidFill>
                  <a:schemeClr val="tx1"/>
                </a:solidFill>
              </a:rPr>
              <a:t>кц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</a:rPr>
              <a:t>кон</a:t>
            </a:r>
          </a:p>
        </p:txBody>
      </p:sp>
      <p:sp>
        <p:nvSpPr>
          <p:cNvPr id="20586" name="AutoShape 106"/>
          <p:cNvSpPr>
            <a:spLocks/>
          </p:cNvSpPr>
          <p:nvPr/>
        </p:nvSpPr>
        <p:spPr bwMode="auto">
          <a:xfrm>
            <a:off x="4718904" y="2981823"/>
            <a:ext cx="360363" cy="1873250"/>
          </a:xfrm>
          <a:prstGeom prst="rightBrace">
            <a:avLst>
              <a:gd name="adj1" fmla="val 43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87" name="Text Box 107"/>
          <p:cNvSpPr txBox="1">
            <a:spLocks noChangeArrowheads="1"/>
          </p:cNvSpPr>
          <p:nvPr/>
        </p:nvSpPr>
        <p:spPr bwMode="auto">
          <a:xfrm>
            <a:off x="5236464" y="3735092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008000"/>
                </a:solidFill>
              </a:rPr>
              <a:t>рисуем плюс</a:t>
            </a:r>
          </a:p>
        </p:txBody>
      </p:sp>
      <p:sp>
        <p:nvSpPr>
          <p:cNvPr id="20588" name="Text Box 108"/>
          <p:cNvSpPr txBox="1">
            <a:spLocks noChangeArrowheads="1"/>
          </p:cNvSpPr>
          <p:nvPr/>
        </p:nvSpPr>
        <p:spPr bwMode="auto">
          <a:xfrm>
            <a:off x="4718904" y="4843463"/>
            <a:ext cx="1801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008000"/>
                </a:solidFill>
              </a:rPr>
              <a:t>переходим к следующему</a:t>
            </a:r>
          </a:p>
        </p:txBody>
      </p:sp>
      <p:sp>
        <p:nvSpPr>
          <p:cNvPr id="20589" name="AutoShape 109"/>
          <p:cNvSpPr>
            <a:spLocks/>
          </p:cNvSpPr>
          <p:nvPr/>
        </p:nvSpPr>
        <p:spPr bwMode="auto">
          <a:xfrm>
            <a:off x="4282174" y="4983957"/>
            <a:ext cx="287338" cy="360362"/>
          </a:xfrm>
          <a:prstGeom prst="rightBrace">
            <a:avLst>
              <a:gd name="adj1" fmla="val 1045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40000"/>
              </p:ext>
            </p:extLst>
          </p:nvPr>
        </p:nvGraphicFramePr>
        <p:xfrm>
          <a:off x="6195491" y="1890453"/>
          <a:ext cx="4964112" cy="1789113"/>
        </p:xfrm>
        <a:graphic>
          <a:graphicData uri="http://schemas.openxmlformats.org/drawingml/2006/table">
            <a:tbl>
              <a:tblPr/>
              <a:tblGrid>
                <a:gridCol w="44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74293" y="596164"/>
            <a:ext cx="82114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использовать Робот</a:t>
            </a:r>
          </a:p>
          <a:p>
            <a:r>
              <a:rPr lang="ru-RU" sz="3200" b="1" dirty="0" err="1"/>
              <a:t>алг</a:t>
            </a:r>
            <a:r>
              <a:rPr lang="ru-RU" sz="3200" b="1" dirty="0"/>
              <a:t> диагональ</a:t>
            </a:r>
          </a:p>
          <a:p>
            <a:r>
              <a:rPr lang="ru-RU" sz="3200" b="1" dirty="0" err="1"/>
              <a:t>нач</a:t>
            </a:r>
            <a:endParaRPr lang="ru-RU" sz="3200" b="1" dirty="0"/>
          </a:p>
          <a:p>
            <a:r>
              <a:rPr lang="ru-RU" sz="3200" b="1" dirty="0"/>
              <a:t>. </a:t>
            </a:r>
            <a:r>
              <a:rPr lang="ru-RU" sz="3200" b="1" dirty="0" err="1"/>
              <a:t>нц</a:t>
            </a:r>
            <a:r>
              <a:rPr lang="ru-RU" sz="3200" b="1" dirty="0"/>
              <a:t> 3 раз</a:t>
            </a:r>
          </a:p>
          <a:p>
            <a:r>
              <a:rPr lang="ru-RU" sz="3200" b="1" dirty="0"/>
              <a:t>. . закрасить</a:t>
            </a:r>
          </a:p>
          <a:p>
            <a:r>
              <a:rPr lang="ru-RU" sz="3200" b="1" dirty="0"/>
              <a:t>. . вправо </a:t>
            </a:r>
          </a:p>
          <a:p>
            <a:r>
              <a:rPr lang="ru-RU" sz="3200" b="1" dirty="0"/>
              <a:t>. . вниз </a:t>
            </a:r>
          </a:p>
          <a:p>
            <a:r>
              <a:rPr lang="ru-RU" sz="3200" b="1" dirty="0"/>
              <a:t>. </a:t>
            </a:r>
            <a:r>
              <a:rPr lang="ru-RU" sz="3200" b="1" dirty="0" err="1"/>
              <a:t>кц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. закрасить </a:t>
            </a:r>
          </a:p>
          <a:p>
            <a:r>
              <a:rPr lang="ru-RU" sz="3200" b="1" dirty="0"/>
              <a:t>кон</a:t>
            </a:r>
          </a:p>
          <a:p>
            <a:r>
              <a:rPr lang="ru-RU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98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0166" y="602777"/>
            <a:ext cx="7661275" cy="45434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использовать Робот</a:t>
            </a:r>
            <a:endParaRPr lang="ru-RU" sz="2800" b="1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u="sng" dirty="0" err="1">
                <a:solidFill>
                  <a:schemeClr val="tx1"/>
                </a:solidFill>
              </a:rPr>
              <a:t>алг</a:t>
            </a:r>
            <a:r>
              <a:rPr lang="ru-RU" sz="2800" b="1" dirty="0">
                <a:solidFill>
                  <a:schemeClr val="tx1"/>
                </a:solidFill>
              </a:rPr>
              <a:t> лабиринт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	</a:t>
            </a:r>
            <a:r>
              <a:rPr lang="ru-RU" sz="2800" b="1" u="sng" dirty="0" err="1">
                <a:solidFill>
                  <a:schemeClr val="tx1"/>
                </a:solidFill>
              </a:rPr>
              <a:t>нач</a:t>
            </a:r>
            <a:endParaRPr lang="en-US" sz="2800" b="1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u="sng" dirty="0" err="1">
                <a:solidFill>
                  <a:schemeClr val="tx1"/>
                </a:solidFill>
              </a:rPr>
              <a:t>нц</a:t>
            </a:r>
            <a:r>
              <a:rPr lang="ru-RU" sz="2800" b="1" dirty="0">
                <a:solidFill>
                  <a:schemeClr val="tx1"/>
                </a:solidFill>
              </a:rPr>
              <a:t> 5 раз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      вверх; вверх; вверх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      вправо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      вниз; вниз; вниз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      вправо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u="sng" dirty="0" err="1">
                <a:solidFill>
                  <a:schemeClr val="tx1"/>
                </a:solidFill>
              </a:rPr>
              <a:t>кц</a:t>
            </a:r>
            <a:r>
              <a:rPr lang="ru-RU" sz="2800" b="1" dirty="0">
                <a:solidFill>
                  <a:schemeClr val="tx1"/>
                </a:solidFill>
              </a:rPr>
              <a:t>   </a:t>
            </a:r>
            <a:endParaRPr lang="ru-RU" sz="2800" b="1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u="sng" dirty="0">
                <a:solidFill>
                  <a:schemeClr val="tx1"/>
                </a:solidFill>
              </a:rPr>
              <a:t>кон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646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98628"/>
              </p:ext>
            </p:extLst>
          </p:nvPr>
        </p:nvGraphicFramePr>
        <p:xfrm>
          <a:off x="6313772" y="2211944"/>
          <a:ext cx="4964112" cy="1789113"/>
        </p:xfrm>
        <a:graphic>
          <a:graphicData uri="http://schemas.openxmlformats.org/drawingml/2006/table">
            <a:tbl>
              <a:tblPr/>
              <a:tblGrid>
                <a:gridCol w="44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56" name="Line 205"/>
          <p:cNvSpPr>
            <a:spLocks noChangeShapeType="1"/>
          </p:cNvSpPr>
          <p:nvPr/>
        </p:nvSpPr>
        <p:spPr bwMode="auto">
          <a:xfrm flipV="1">
            <a:off x="6601109" y="2499281"/>
            <a:ext cx="0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7" name="Line 206"/>
          <p:cNvSpPr>
            <a:spLocks noChangeShapeType="1"/>
          </p:cNvSpPr>
          <p:nvPr/>
        </p:nvSpPr>
        <p:spPr bwMode="auto">
          <a:xfrm>
            <a:off x="6601110" y="2499281"/>
            <a:ext cx="360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8" name="Line 207"/>
          <p:cNvSpPr>
            <a:spLocks noChangeShapeType="1"/>
          </p:cNvSpPr>
          <p:nvPr/>
        </p:nvSpPr>
        <p:spPr bwMode="auto">
          <a:xfrm>
            <a:off x="6961472" y="2499282"/>
            <a:ext cx="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9" name="Line 208"/>
          <p:cNvSpPr>
            <a:spLocks noChangeShapeType="1"/>
          </p:cNvSpPr>
          <p:nvPr/>
        </p:nvSpPr>
        <p:spPr bwMode="auto">
          <a:xfrm>
            <a:off x="6961473" y="3867706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9859" y="339258"/>
            <a:ext cx="783517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2) </a:t>
            </a:r>
            <a:r>
              <a:rPr lang="ru-RU" sz="2800" b="1" dirty="0" err="1"/>
              <a:t>нц</a:t>
            </a:r>
            <a:r>
              <a:rPr lang="ru-RU" sz="2800" b="1" dirty="0"/>
              <a:t> пока</a:t>
            </a:r>
            <a:r>
              <a:rPr lang="ru-RU" sz="2800" dirty="0"/>
              <a:t> условие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· тело цикла (последовательность команд)</a:t>
            </a:r>
          </a:p>
          <a:p>
            <a:pPr>
              <a:lnSpc>
                <a:spcPct val="90000"/>
              </a:lnSpc>
            </a:pPr>
            <a:r>
              <a:rPr lang="ru-RU" sz="2800" b="1" dirty="0" err="1"/>
              <a:t>кц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9859" y="1594986"/>
            <a:ext cx="7835179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Условия робота (простые)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Слева стена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Справа стена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Снизу стена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Сверху стена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Клетка закрашена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Слева свободно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Справа свободно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Сверху свободно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Снизу свободно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/>
              <a:t>Клетка чистая</a:t>
            </a:r>
          </a:p>
        </p:txBody>
      </p:sp>
    </p:spTree>
    <p:extLst>
      <p:ext uri="{BB962C8B-B14F-4D97-AF65-F5344CB8AC3E}">
        <p14:creationId xmlns:p14="http://schemas.microsoft.com/office/powerpoint/2010/main" val="295898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chemeClr val="tx1"/>
                </a:solidFill>
              </a:rPr>
              <a:t>Закрашивание ряда до стены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использовать Робот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err="1">
                <a:solidFill>
                  <a:schemeClr val="tx1"/>
                </a:solidFill>
              </a:rPr>
              <a:t>алг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err="1">
                <a:solidFill>
                  <a:schemeClr val="tx1"/>
                </a:solidFill>
              </a:rPr>
              <a:t>нач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нц</a:t>
            </a:r>
            <a:r>
              <a:rPr lang="ru-RU" sz="2800" b="1" dirty="0">
                <a:solidFill>
                  <a:schemeClr val="tx1"/>
                </a:solidFill>
              </a:rPr>
              <a:t> пока справа свободно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. . закрасить; вправо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кц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. закрасить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кон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30" y="1969770"/>
            <a:ext cx="51244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9;p52"/>
          <p:cNvSpPr txBox="1">
            <a:spLocks/>
          </p:cNvSpPr>
          <p:nvPr/>
        </p:nvSpPr>
        <p:spPr>
          <a:xfrm>
            <a:off x="493486" y="246743"/>
            <a:ext cx="6348412" cy="566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ru-RU" sz="36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Описание исполнителя</a:t>
            </a:r>
            <a:endParaRPr lang="ru-RU" dirty="0"/>
          </a:p>
        </p:txBody>
      </p:sp>
      <p:sp>
        <p:nvSpPr>
          <p:cNvPr id="3" name="Google Shape;380;p52"/>
          <p:cNvSpPr txBox="1">
            <a:spLocks/>
          </p:cNvSpPr>
          <p:nvPr/>
        </p:nvSpPr>
        <p:spPr>
          <a:xfrm>
            <a:off x="493486" y="957943"/>
            <a:ext cx="10943771" cy="5256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Среда исполнителя</a:t>
            </a: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: Исполнитель Робот умеет перемещаться по лабиринту, начерченному на плоскости, разбитой на клетки.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Простые команды: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вверх,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вниз,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влево,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вправо,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закрасить.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Команды логические: (проверки условия)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сверху свободно, снизу свободно,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слева свободно, справа свободно.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Логические связки: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И,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НЕ,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ИЛИ.</a:t>
            </a:r>
          </a:p>
        </p:txBody>
      </p:sp>
    </p:spTree>
    <p:extLst>
      <p:ext uri="{BB962C8B-B14F-4D97-AF65-F5344CB8AC3E}">
        <p14:creationId xmlns:p14="http://schemas.microsoft.com/office/powerpoint/2010/main" val="31387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889" t="21484" r="16504" b="26758"/>
          <a:stretch>
            <a:fillRect/>
          </a:stretch>
        </p:blipFill>
        <p:spPr bwMode="auto">
          <a:xfrm>
            <a:off x="8109641" y="0"/>
            <a:ext cx="4180764" cy="358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6621" t="22461" r="15771" b="27734"/>
          <a:stretch>
            <a:fillRect/>
          </a:stretch>
        </p:blipFill>
        <p:spPr bwMode="auto">
          <a:xfrm>
            <a:off x="8306452" y="3231912"/>
            <a:ext cx="3983953" cy="312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36621" t="23437" r="15039" b="28711"/>
          <a:stretch>
            <a:fillRect/>
          </a:stretch>
        </p:blipFill>
        <p:spPr bwMode="auto">
          <a:xfrm>
            <a:off x="0" y="0"/>
            <a:ext cx="3850851" cy="28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36816" t="23633" r="14844" b="28515"/>
          <a:stretch>
            <a:fillRect/>
          </a:stretch>
        </p:blipFill>
        <p:spPr bwMode="auto">
          <a:xfrm>
            <a:off x="0" y="2757037"/>
            <a:ext cx="4107427" cy="304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304">
            <a:extLst>
              <a:ext uri="{FF2B5EF4-FFF2-40B4-BE49-F238E27FC236}">
                <a16:creationId xmlns:a16="http://schemas.microsoft.com/office/drawing/2014/main" id="{808C2DB0-519A-4D36-BC14-A1884F128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991865"/>
              </p:ext>
            </p:extLst>
          </p:nvPr>
        </p:nvGraphicFramePr>
        <p:xfrm>
          <a:off x="4187825" y="1935718"/>
          <a:ext cx="3816350" cy="2592387"/>
        </p:xfrm>
        <a:graphic>
          <a:graphicData uri="http://schemas.openxmlformats.org/drawingml/2006/table">
            <a:tbl>
              <a:tblPr/>
              <a:tblGrid>
                <a:gridCol w="3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1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Нарисуем треугольник</a:t>
            </a:r>
          </a:p>
        </p:txBody>
      </p:sp>
      <p:sp>
        <p:nvSpPr>
          <p:cNvPr id="38989" name="Rectangle 77"/>
          <p:cNvSpPr>
            <a:spLocks noGrp="1" noChangeArrowheads="1"/>
          </p:cNvSpPr>
          <p:nvPr>
            <p:ph type="body" sz="half" idx="1"/>
          </p:nvPr>
        </p:nvSpPr>
        <p:spPr>
          <a:xfrm>
            <a:off x="2473325" y="1773239"/>
            <a:ext cx="3983038" cy="47513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b="1" u="sng" dirty="0" err="1"/>
              <a:t>алг</a:t>
            </a:r>
            <a:r>
              <a:rPr lang="ru-RU" b="1" dirty="0"/>
              <a:t> треугольник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b="1" dirty="0" err="1"/>
              <a:t>нач</a:t>
            </a:r>
            <a:endParaRPr lang="ru-RU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нц</a:t>
            </a:r>
            <a:r>
              <a:rPr lang="ru-RU" b="1" dirty="0">
                <a:solidFill>
                  <a:srgbClr val="008000"/>
                </a:solidFill>
              </a:rPr>
              <a:t> 4 раз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</a:t>
            </a: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|</a:t>
            </a:r>
            <a:r>
              <a:rPr lang="ru-RU" b="1" dirty="0"/>
              <a:t> 	вправо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кц</a:t>
            </a:r>
            <a:r>
              <a:rPr lang="ru-RU" b="1" dirty="0"/>
              <a:t>   </a:t>
            </a:r>
            <a:endParaRPr lang="ru-RU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нц</a:t>
            </a:r>
            <a:r>
              <a:rPr lang="ru-RU" b="1" dirty="0">
                <a:solidFill>
                  <a:srgbClr val="008000"/>
                </a:solidFill>
              </a:rPr>
              <a:t> 4 раз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</a:t>
            </a: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|</a:t>
            </a:r>
            <a:r>
              <a:rPr lang="ru-RU" b="1" dirty="0"/>
              <a:t> 	закрасить; вправо; вниз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кц</a:t>
            </a:r>
            <a:r>
              <a:rPr lang="ru-RU" b="1" dirty="0"/>
              <a:t>   </a:t>
            </a:r>
            <a:endParaRPr lang="ru-RU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нц</a:t>
            </a:r>
            <a:r>
              <a:rPr lang="ru-RU" b="1" dirty="0">
                <a:solidFill>
                  <a:srgbClr val="008000"/>
                </a:solidFill>
              </a:rPr>
              <a:t> 8 раз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</a:t>
            </a: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|</a:t>
            </a:r>
            <a:r>
              <a:rPr lang="ru-RU" b="1" dirty="0"/>
              <a:t> 	закрасить; влево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кц</a:t>
            </a:r>
            <a:endParaRPr lang="ru-RU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нц</a:t>
            </a:r>
            <a:r>
              <a:rPr lang="ru-RU" b="1" dirty="0">
                <a:solidFill>
                  <a:srgbClr val="008000"/>
                </a:solidFill>
              </a:rPr>
              <a:t> 4 раз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</a:t>
            </a: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|</a:t>
            </a:r>
            <a:r>
              <a:rPr lang="ru-RU" b="1" dirty="0"/>
              <a:t> 	закрасить; вправо; вверх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| </a:t>
            </a:r>
            <a:r>
              <a:rPr lang="ru-RU" b="1" u="sng" dirty="0" err="1">
                <a:solidFill>
                  <a:srgbClr val="008000"/>
                </a:solidFill>
              </a:rPr>
              <a:t>кц</a:t>
            </a:r>
            <a:endParaRPr lang="ru-RU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b="1" u="sng" dirty="0"/>
              <a:t>кон</a:t>
            </a:r>
            <a:endParaRPr lang="ru-RU" dirty="0"/>
          </a:p>
        </p:txBody>
      </p:sp>
      <p:graphicFrame>
        <p:nvGraphicFramePr>
          <p:cNvPr id="39216" name="Group 304"/>
          <p:cNvGraphicFramePr>
            <a:graphicFrameLocks noGrp="1"/>
          </p:cNvGraphicFramePr>
          <p:nvPr>
            <p:ph sz="half" idx="2"/>
          </p:nvPr>
        </p:nvGraphicFramePr>
        <p:xfrm>
          <a:off x="6456363" y="1916114"/>
          <a:ext cx="3816350" cy="2592387"/>
        </p:xfrm>
        <a:graphic>
          <a:graphicData uri="http://schemas.openxmlformats.org/drawingml/2006/table">
            <a:tbl>
              <a:tblPr/>
              <a:tblGrid>
                <a:gridCol w="3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9882" y="150461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effectLst/>
              </a:rPr>
              <a:t>использовать Робот</a:t>
            </a:r>
          </a:p>
          <a:p>
            <a:r>
              <a:rPr lang="ru-RU" sz="3600" b="1" dirty="0" err="1">
                <a:effectLst/>
              </a:rPr>
              <a:t>алг</a:t>
            </a:r>
            <a:r>
              <a:rPr lang="ru-RU" sz="3600" b="1" dirty="0">
                <a:effectLst/>
              </a:rPr>
              <a:t> </a:t>
            </a:r>
          </a:p>
          <a:p>
            <a:r>
              <a:rPr lang="ru-RU" sz="3600" b="1" dirty="0" err="1">
                <a:effectLst/>
              </a:rPr>
              <a:t>нач</a:t>
            </a:r>
            <a:endParaRPr lang="ru-RU" sz="3600" b="1" dirty="0">
              <a:effectLst/>
            </a:endParaRPr>
          </a:p>
          <a:p>
            <a:r>
              <a:rPr lang="ru-RU" sz="3600" b="1" dirty="0">
                <a:effectLst/>
              </a:rPr>
              <a:t>вниз</a:t>
            </a:r>
          </a:p>
          <a:p>
            <a:r>
              <a:rPr lang="ru-RU" sz="3600" b="1" dirty="0">
                <a:effectLst/>
              </a:rPr>
              <a:t>вниз</a:t>
            </a:r>
          </a:p>
          <a:p>
            <a:r>
              <a:rPr lang="ru-RU" sz="3600" b="1" dirty="0">
                <a:effectLst/>
              </a:rPr>
              <a:t>вправо</a:t>
            </a:r>
          </a:p>
          <a:p>
            <a:r>
              <a:rPr lang="ru-RU" sz="3600" b="1" dirty="0">
                <a:effectLst/>
              </a:rPr>
              <a:t>вверх</a:t>
            </a:r>
          </a:p>
          <a:p>
            <a:r>
              <a:rPr lang="ru-RU" sz="3600" b="1" dirty="0">
                <a:effectLst/>
              </a:rPr>
              <a:t>влево</a:t>
            </a:r>
          </a:p>
          <a:p>
            <a:r>
              <a:rPr lang="ru-RU" sz="3600" b="1" dirty="0">
                <a:effectLst/>
              </a:rPr>
              <a:t>закрасить</a:t>
            </a:r>
          </a:p>
          <a:p>
            <a:r>
              <a:rPr lang="ru-RU" sz="3600" b="1" dirty="0">
                <a:effectLst/>
              </a:rPr>
              <a:t>вниз </a:t>
            </a:r>
          </a:p>
          <a:p>
            <a:r>
              <a:rPr lang="ru-RU" sz="3600" b="1" dirty="0">
                <a:effectLst/>
              </a:rPr>
              <a:t>кон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4544" y="15046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effectLst/>
              </a:rPr>
              <a:t>| использовать Робот</a:t>
            </a:r>
          </a:p>
          <a:p>
            <a:r>
              <a:rPr lang="ru-RU" sz="4400" b="1" dirty="0" err="1">
                <a:effectLst/>
              </a:rPr>
              <a:t>алг</a:t>
            </a:r>
            <a:r>
              <a:rPr lang="ru-RU" sz="4400" b="1" dirty="0">
                <a:effectLst/>
              </a:rPr>
              <a:t> </a:t>
            </a:r>
          </a:p>
          <a:p>
            <a:r>
              <a:rPr lang="ru-RU" sz="4400" b="1" dirty="0" err="1">
                <a:effectLst/>
              </a:rPr>
              <a:t>нач</a:t>
            </a:r>
            <a:endParaRPr lang="ru-RU" sz="4400" b="1" dirty="0">
              <a:effectLst/>
            </a:endParaRPr>
          </a:p>
          <a:p>
            <a:r>
              <a:rPr lang="ru-RU" sz="4400" b="1" dirty="0">
                <a:effectLst/>
              </a:rPr>
              <a:t>кон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544" y="3499167"/>
            <a:ext cx="6342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effectLst/>
              </a:rPr>
              <a:t>| -  нужно удалить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7866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3" y="110444"/>
            <a:ext cx="7772400" cy="60769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948" y="2303462"/>
            <a:ext cx="6109154" cy="4554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921" t="23822" r="38845" b="26637"/>
          <a:stretch/>
        </p:blipFill>
        <p:spPr>
          <a:xfrm>
            <a:off x="6005180" y="299803"/>
            <a:ext cx="5635663" cy="4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07" y="460648"/>
            <a:ext cx="6994970" cy="5214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8937" y="390461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effectLst/>
              </a:rPr>
              <a:t>использовать Робот</a:t>
            </a:r>
          </a:p>
          <a:p>
            <a:r>
              <a:rPr lang="ru-RU" sz="2000" b="1" dirty="0" err="1">
                <a:effectLst/>
              </a:rPr>
              <a:t>алг</a:t>
            </a:r>
            <a:r>
              <a:rPr lang="ru-RU" sz="2000" b="1" dirty="0">
                <a:effectLst/>
              </a:rPr>
              <a:t> </a:t>
            </a:r>
          </a:p>
          <a:p>
            <a:r>
              <a:rPr lang="ru-RU" sz="2000" b="1" dirty="0" err="1">
                <a:effectLst/>
              </a:rPr>
              <a:t>нач</a:t>
            </a:r>
            <a:endParaRPr lang="ru-RU" sz="2000" b="1" dirty="0">
              <a:effectLst/>
            </a:endParaRP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вправо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вправо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вниз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вниз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влево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влево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вверх</a:t>
            </a:r>
          </a:p>
          <a:p>
            <a:r>
              <a:rPr lang="ru-RU" sz="2000" b="1" dirty="0">
                <a:effectLst/>
              </a:rPr>
              <a:t>закрасить</a:t>
            </a:r>
          </a:p>
          <a:p>
            <a:r>
              <a:rPr lang="ru-RU" sz="2000" b="1" dirty="0">
                <a:effectLst/>
              </a:rPr>
              <a:t>кон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781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0630" b="18105"/>
          <a:stretch/>
        </p:blipFill>
        <p:spPr>
          <a:xfrm>
            <a:off x="0" y="0"/>
            <a:ext cx="7724775" cy="5990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684" y="2834822"/>
            <a:ext cx="4724400" cy="3771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6686" y="754743"/>
            <a:ext cx="3048000" cy="2612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5254" y="3212035"/>
            <a:ext cx="6403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Редактировать     Сохранить</a:t>
            </a:r>
            <a:endParaRPr lang="ru-RU" sz="4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065587" y="3478892"/>
            <a:ext cx="406400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1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836" t="5903" r="3707" b="11756"/>
          <a:stretch/>
        </p:blipFill>
        <p:spPr>
          <a:xfrm>
            <a:off x="0" y="0"/>
            <a:ext cx="7736116" cy="602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86" y="1499509"/>
            <a:ext cx="6948714" cy="55477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9143" y="1262743"/>
            <a:ext cx="2322286" cy="2367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0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86" y="529703"/>
            <a:ext cx="7119384" cy="5307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454" y="775790"/>
            <a:ext cx="4267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Составить алгоритм движения Робота до серой клетки при условии, что Робот не разрушится</a:t>
            </a:r>
          </a:p>
        </p:txBody>
      </p:sp>
    </p:spTree>
    <p:extLst>
      <p:ext uri="{BB962C8B-B14F-4D97-AF65-F5344CB8AC3E}">
        <p14:creationId xmlns:p14="http://schemas.microsoft.com/office/powerpoint/2010/main" val="336131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://ucheba.do.am/UrK3/04.png">
            <a:extLst>
              <a:ext uri="{FF2B5EF4-FFF2-40B4-BE49-F238E27FC236}">
                <a16:creationId xmlns:a16="http://schemas.microsoft.com/office/drawing/2014/main" id="{1722EBB6-D548-49D2-9F22-B08CCCA260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8" y="105199"/>
            <a:ext cx="5112567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 descr="http://ucheba.do.am/UrK3/05.png">
            <a:extLst>
              <a:ext uri="{FF2B5EF4-FFF2-40B4-BE49-F238E27FC236}">
                <a16:creationId xmlns:a16="http://schemas.microsoft.com/office/drawing/2014/main" id="{3E8D3A60-4D63-45E6-93DF-36AC3DF2F8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5379"/>
            <a:ext cx="5544616" cy="410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2972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475</Words>
  <Application>Microsoft Office PowerPoint</Application>
  <PresentationFormat>Широкоэкранный</PresentationFormat>
  <Paragraphs>156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Circe</vt:lpstr>
      <vt:lpstr>Trebuchet MS</vt:lpstr>
      <vt:lpstr>Wingdings</vt:lpstr>
      <vt:lpstr>Ретро</vt:lpstr>
      <vt:lpstr>Исполнитель Робот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Исполнитель Робот</vt:lpstr>
      <vt:lpstr>Презентация PowerPoint</vt:lpstr>
      <vt:lpstr>Презентация PowerPoint</vt:lpstr>
      <vt:lpstr>Пример</vt:lpstr>
      <vt:lpstr>Презентация PowerPoint</vt:lpstr>
      <vt:lpstr>Презентация PowerPoint</vt:lpstr>
      <vt:lpstr>Презентация PowerPoint</vt:lpstr>
      <vt:lpstr>Закрашивание ряда до стены</vt:lpstr>
      <vt:lpstr>Презентация PowerPoint</vt:lpstr>
      <vt:lpstr>Нарисуем треугольник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 Робот</dc:title>
  <dc:creator>Пользователь</dc:creator>
  <cp:lastModifiedBy>Гость</cp:lastModifiedBy>
  <cp:revision>33</cp:revision>
  <dcterms:created xsi:type="dcterms:W3CDTF">2022-04-11T06:36:19Z</dcterms:created>
  <dcterms:modified xsi:type="dcterms:W3CDTF">2022-04-27T08:06:50Z</dcterms:modified>
</cp:coreProperties>
</file>