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94" r:id="rId2"/>
    <p:sldId id="256" r:id="rId3"/>
    <p:sldId id="287" r:id="rId4"/>
    <p:sldId id="286" r:id="rId5"/>
    <p:sldId id="288" r:id="rId6"/>
    <p:sldId id="271" r:id="rId7"/>
    <p:sldId id="266" r:id="rId8"/>
    <p:sldId id="295" r:id="rId9"/>
    <p:sldId id="274" r:id="rId10"/>
    <p:sldId id="275" r:id="rId11"/>
    <p:sldId id="267" r:id="rId12"/>
    <p:sldId id="268" r:id="rId13"/>
    <p:sldId id="277" r:id="rId14"/>
    <p:sldId id="296" r:id="rId15"/>
    <p:sldId id="284" r:id="rId16"/>
    <p:sldId id="269" r:id="rId17"/>
    <p:sldId id="290" r:id="rId18"/>
    <p:sldId id="270" r:id="rId19"/>
    <p:sldId id="278" r:id="rId20"/>
    <p:sldId id="279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B666C8D3-3378-4F30-9AB8-A1111B912ED8}">
          <p14:sldIdLst>
            <p14:sldId id="294"/>
            <p14:sldId id="256"/>
            <p14:sldId id="287"/>
            <p14:sldId id="286"/>
            <p14:sldId id="288"/>
            <p14:sldId id="271"/>
            <p14:sldId id="266"/>
            <p14:sldId id="295"/>
            <p14:sldId id="274"/>
            <p14:sldId id="275"/>
            <p14:sldId id="267"/>
            <p14:sldId id="268"/>
            <p14:sldId id="277"/>
            <p14:sldId id="296"/>
            <p14:sldId id="284"/>
            <p14:sldId id="269"/>
            <p14:sldId id="290"/>
            <p14:sldId id="270"/>
            <p14:sldId id="278"/>
            <p14:sldId id="279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437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-58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0" d="100"/>
          <a:sy n="70" d="100"/>
        </p:scale>
        <p:origin x="-3294" y="-9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F4AE9-FBB6-4692-B889-C6376470564C}" type="datetimeFigureOut">
              <a:rPr lang="ru-RU" smtClean="0"/>
              <a:pPr/>
              <a:t>08.11.2022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D2D57E-6209-4249-A7DF-31B149A7DD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419056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05F753-3CE2-401D-8E16-DD5DAD8F3E9C}" type="datetimeFigureOut">
              <a:rPr lang="ru-RU" smtClean="0"/>
              <a:pPr/>
              <a:t>08.11.2022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F47B62-954A-42D3-B809-19C7D9DD57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09798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F47B62-954A-42D3-B809-19C7D9DD57E6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42468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F47B62-954A-42D3-B809-19C7D9DD57E6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54210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11/8/2022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11/8/2022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11/8/2022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CEF3B-A037-46D0-B02C-1428F07E9383}" type="datetimeFigureOut">
              <a:rPr lang="en-US" dirty="0"/>
              <a:pPr/>
              <a:t>11/8/2022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11/8/2022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11/8/2022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11/8/2022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11/8/2022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11/8/2022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96DFF08F-DC6B-4601-B491-B0F83F6DD2DA}" type="datetimeFigureOut">
              <a:rPr lang="en-US" dirty="0"/>
              <a:pPr/>
              <a:t>11/8/2022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11/8/2022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11/8/2022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</a:rPr>
              <a:t>СТОЛУПИНА АЛЕКСАНДРА</a:t>
            </a:r>
            <a:endParaRPr lang="ru-RU" b="1" i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7280" y="1888866"/>
            <a:ext cx="10058400" cy="4023360"/>
          </a:xfrm>
        </p:spPr>
        <p:txBody>
          <a:bodyPr/>
          <a:lstStyle/>
          <a:p>
            <a:endParaRPr lang="ru-RU" dirty="0" smtClean="0"/>
          </a:p>
          <a:p>
            <a:pPr algn="ctr"/>
            <a:r>
              <a:rPr lang="ru-RU" sz="4400" i="1" dirty="0" smtClean="0">
                <a:solidFill>
                  <a:schemeClr val="accent2">
                    <a:lumMod val="50000"/>
                  </a:schemeClr>
                </a:solidFill>
              </a:rPr>
              <a:t>4 «А» класс</a:t>
            </a:r>
          </a:p>
          <a:p>
            <a:pPr algn="ctr"/>
            <a:r>
              <a:rPr lang="ru-RU" sz="3200" i="1" dirty="0" smtClean="0">
                <a:solidFill>
                  <a:schemeClr val="accent2">
                    <a:lumMod val="50000"/>
                  </a:schemeClr>
                </a:solidFill>
              </a:rPr>
              <a:t>Средняя школа №1</a:t>
            </a:r>
          </a:p>
          <a:p>
            <a:pPr algn="ctr"/>
            <a:endParaRPr lang="ru-RU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endParaRPr lang="ru-RU" i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sz="3200" i="1" dirty="0" smtClean="0">
                <a:solidFill>
                  <a:schemeClr val="accent2">
                    <a:lumMod val="50000"/>
                  </a:schemeClr>
                </a:solidFill>
              </a:rPr>
              <a:t>Учитель: </a:t>
            </a:r>
            <a:r>
              <a:rPr lang="ru-RU" sz="3200" i="1" dirty="0" err="1" smtClean="0">
                <a:solidFill>
                  <a:schemeClr val="accent2">
                    <a:lumMod val="50000"/>
                  </a:schemeClr>
                </a:solidFill>
              </a:rPr>
              <a:t>Барашкова</a:t>
            </a:r>
            <a:r>
              <a:rPr lang="ru-RU" sz="3200" i="1" dirty="0" smtClean="0">
                <a:solidFill>
                  <a:schemeClr val="accent2">
                    <a:lumMod val="50000"/>
                  </a:schemeClr>
                </a:solidFill>
              </a:rPr>
              <a:t> Людмила Павловна</a:t>
            </a:r>
            <a:endParaRPr lang="ru-RU" sz="3200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82389" y="699115"/>
            <a:ext cx="1270963" cy="95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38702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1241" y="993073"/>
            <a:ext cx="4959515" cy="404247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96304" y="2104696"/>
            <a:ext cx="5853353" cy="4042472"/>
          </a:xfrm>
          <a:prstGeom prst="rect">
            <a:avLst/>
          </a:prstGeom>
          <a:effectLst>
            <a:softEdge rad="139700"/>
          </a:effectLst>
        </p:spPr>
      </p:pic>
      <p:sp>
        <p:nvSpPr>
          <p:cNvPr id="5" name="Объект 1"/>
          <p:cNvSpPr txBox="1">
            <a:spLocks/>
          </p:cNvSpPr>
          <p:nvPr/>
        </p:nvSpPr>
        <p:spPr>
          <a:xfrm>
            <a:off x="228600" y="259976"/>
            <a:ext cx="9928412" cy="1048871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0" indent="-95250"/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</a:rPr>
              <a:t>Женское </a:t>
            </a:r>
            <a:r>
              <a:rPr lang="ru-RU" sz="3200" i="1" dirty="0">
                <a:solidFill>
                  <a:schemeClr val="accent1">
                    <a:lumMod val="50000"/>
                  </a:schemeClr>
                </a:solidFill>
              </a:rPr>
              <a:t>фехтование появилась только в 1989 </a:t>
            </a: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</a:rPr>
              <a:t>году</a:t>
            </a:r>
            <a:r>
              <a:rPr lang="ru-RU" sz="3200" i="1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752613833"/>
      </p:ext>
    </p:extLst>
  </p:cSld>
  <p:clrMapOvr>
    <a:masterClrMapping/>
  </p:clrMapOvr>
  <p:transition spd="slow" advTm="6467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61243" y="1672362"/>
            <a:ext cx="5944277" cy="3765635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4" name="Заголовок 3"/>
          <p:cNvSpPr txBox="1">
            <a:spLocks/>
          </p:cNvSpPr>
          <p:nvPr/>
        </p:nvSpPr>
        <p:spPr>
          <a:xfrm>
            <a:off x="228599" y="228599"/>
            <a:ext cx="10113580" cy="7878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000" dirty="0"/>
          </a:p>
        </p:txBody>
      </p:sp>
      <p:sp>
        <p:nvSpPr>
          <p:cNvPr id="6" name="Объект 1"/>
          <p:cNvSpPr txBox="1">
            <a:spLocks/>
          </p:cNvSpPr>
          <p:nvPr/>
        </p:nvSpPr>
        <p:spPr>
          <a:xfrm>
            <a:off x="228598" y="228600"/>
            <a:ext cx="11963401" cy="1273630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0" indent="-95250"/>
            <a:r>
              <a:rPr lang="ru-RU" sz="3600" b="1" i="1" u="sng" dirty="0">
                <a:solidFill>
                  <a:schemeClr val="tx1"/>
                </a:solidFill>
                <a:latin typeface="+mj-lt"/>
              </a:rPr>
              <a:t>С</a:t>
            </a:r>
            <a:r>
              <a:rPr lang="ru-RU" sz="3600" b="1" i="1" u="sng" dirty="0" smtClean="0">
                <a:solidFill>
                  <a:schemeClr val="tx1"/>
                </a:solidFill>
                <a:latin typeface="+mj-lt"/>
              </a:rPr>
              <a:t>портивное </a:t>
            </a:r>
            <a:r>
              <a:rPr lang="ru-RU" sz="3600" b="1" i="1" u="sng" dirty="0">
                <a:solidFill>
                  <a:schemeClr val="tx1"/>
                </a:solidFill>
                <a:latin typeface="+mj-lt"/>
              </a:rPr>
              <a:t>фехтование </a:t>
            </a:r>
            <a:r>
              <a:rPr lang="ru-RU" sz="3200" b="1" i="1" u="sng" dirty="0" smtClean="0">
                <a:solidFill>
                  <a:schemeClr val="tx1"/>
                </a:solidFill>
                <a:latin typeface="+mj-lt"/>
              </a:rPr>
              <a:t>— </a:t>
            </a:r>
            <a:r>
              <a:rPr lang="ru-RU" sz="3200" b="1" i="1" u="sng" dirty="0">
                <a:solidFill>
                  <a:schemeClr val="tx1"/>
                </a:solidFill>
                <a:latin typeface="+mj-lt"/>
              </a:rPr>
              <a:t>один из пяти видов спорта, входящих в программу всех Олимпийских </a:t>
            </a:r>
            <a:r>
              <a:rPr lang="ru-RU" sz="3200" b="1" i="1" u="sng" dirty="0" smtClean="0">
                <a:solidFill>
                  <a:schemeClr val="tx1"/>
                </a:solidFill>
                <a:latin typeface="+mj-lt"/>
              </a:rPr>
              <a:t>игр</a:t>
            </a:r>
            <a: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.</a:t>
            </a:r>
          </a:p>
          <a:p>
            <a:pPr marL="0" indent="0">
              <a:buNone/>
            </a:pP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</a:rPr>
              <a:t>Виды фехтования:</a:t>
            </a:r>
          </a:p>
          <a:p>
            <a:pPr marL="536575" indent="-536575">
              <a:buClrTx/>
              <a:buFont typeface="Wingdings" panose="05000000000000000000" pitchFamily="2" charset="2"/>
              <a:buChar char="Ø"/>
            </a:pP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</a:rPr>
              <a:t>фехтование </a:t>
            </a:r>
            <a:r>
              <a:rPr lang="ru-RU" sz="3200" i="1" dirty="0">
                <a:solidFill>
                  <a:schemeClr val="accent1">
                    <a:lumMod val="50000"/>
                  </a:schemeClr>
                </a:solidFill>
              </a:rPr>
              <a:t>на </a:t>
            </a: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</a:rPr>
              <a:t>рапирах;</a:t>
            </a:r>
          </a:p>
          <a:p>
            <a:pPr marL="536575" indent="-536575">
              <a:buClrTx/>
              <a:buFont typeface="Wingdings" panose="05000000000000000000" pitchFamily="2" charset="2"/>
              <a:buChar char="Ø"/>
            </a:pPr>
            <a:r>
              <a:rPr lang="ru-RU" sz="3200" i="1" dirty="0">
                <a:solidFill>
                  <a:schemeClr val="accent1">
                    <a:lumMod val="50000"/>
                  </a:schemeClr>
                </a:solidFill>
              </a:rPr>
              <a:t>фехтование на саблях;</a:t>
            </a:r>
          </a:p>
          <a:p>
            <a:pPr marL="536575" indent="-536575">
              <a:buClrTx/>
              <a:buFont typeface="Wingdings" panose="05000000000000000000" pitchFamily="2" charset="2"/>
              <a:buChar char="Ø"/>
            </a:pPr>
            <a:r>
              <a:rPr lang="ru-RU" sz="3200" i="1" dirty="0">
                <a:solidFill>
                  <a:schemeClr val="accent1">
                    <a:lumMod val="50000"/>
                  </a:schemeClr>
                </a:solidFill>
              </a:rPr>
              <a:t>фехтование на шпагах</a:t>
            </a: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536575" indent="-536575">
              <a:buClrTx/>
              <a:buFont typeface="Wingdings" panose="05000000000000000000" pitchFamily="2" charset="2"/>
              <a:buChar char="Ø"/>
            </a:pPr>
            <a:endParaRPr lang="ru-RU" sz="3200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ClrTx/>
              <a:buNone/>
            </a:pP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</a:rPr>
              <a:t>Фехтование </a:t>
            </a:r>
            <a:r>
              <a:rPr lang="ru-RU" sz="3200" i="1" dirty="0">
                <a:solidFill>
                  <a:schemeClr val="accent1">
                    <a:lumMod val="50000"/>
                  </a:schemeClr>
                </a:solidFill>
              </a:rPr>
              <a:t>на шпагах входит </a:t>
            </a:r>
            <a:endParaRPr lang="ru-RU" sz="3200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ClrTx/>
              <a:buNone/>
            </a:pP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</a:rPr>
              <a:t>в </a:t>
            </a:r>
            <a:r>
              <a:rPr lang="ru-RU" sz="3200" i="1" dirty="0">
                <a:solidFill>
                  <a:schemeClr val="accent1">
                    <a:lumMod val="50000"/>
                  </a:schemeClr>
                </a:solidFill>
              </a:rPr>
              <a:t>программу современного пятиборья</a:t>
            </a:r>
          </a:p>
          <a:p>
            <a:pPr marL="0" indent="0">
              <a:buClrTx/>
              <a:buNone/>
            </a:pP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459963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5719">
        <p:split orient="vert"/>
      </p:transition>
    </mc:Choice>
    <mc:Fallback>
      <p:transition spd="slow" advTm="5719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User\Desktop\shpaga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24043" y="2188029"/>
            <a:ext cx="4793651" cy="131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8299" y="2188029"/>
            <a:ext cx="5313344" cy="4046984"/>
          </a:xfrm>
          <a:prstGeom prst="rect">
            <a:avLst/>
          </a:prstGeom>
        </p:spPr>
      </p:pic>
      <p:sp>
        <p:nvSpPr>
          <p:cNvPr id="6" name="Заголовок 3"/>
          <p:cNvSpPr txBox="1">
            <a:spLocks/>
          </p:cNvSpPr>
          <p:nvPr/>
        </p:nvSpPr>
        <p:spPr>
          <a:xfrm>
            <a:off x="228598" y="228599"/>
            <a:ext cx="10886091" cy="7878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000" dirty="0"/>
          </a:p>
        </p:txBody>
      </p:sp>
      <p:sp>
        <p:nvSpPr>
          <p:cNvPr id="7" name="Объект 1"/>
          <p:cNvSpPr txBox="1">
            <a:spLocks/>
          </p:cNvSpPr>
          <p:nvPr/>
        </p:nvSpPr>
        <p:spPr>
          <a:xfrm>
            <a:off x="228599" y="851338"/>
            <a:ext cx="11627069" cy="1336691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3200" i="1" dirty="0">
                <a:solidFill>
                  <a:schemeClr val="accent1">
                    <a:lumMod val="50000"/>
                  </a:schemeClr>
                </a:solidFill>
              </a:rPr>
              <a:t>Основным элементом фехтовальщика является шпага — колющее оружие с клинком трехгранного сечения, длиной до 110 сантиметров и весом до 770 граммов</a:t>
            </a:r>
            <a:r>
              <a:rPr lang="ru-RU" sz="3200" dirty="0"/>
              <a:t>. 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380998" y="119743"/>
            <a:ext cx="10886091" cy="7315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i="1" u="sng" dirty="0" smtClean="0"/>
              <a:t>Снаряжение фехтовальщика</a:t>
            </a:r>
            <a:endParaRPr lang="ru-RU" sz="3600" b="1" i="1" u="sng" dirty="0"/>
          </a:p>
        </p:txBody>
      </p:sp>
      <p:sp>
        <p:nvSpPr>
          <p:cNvPr id="10" name="Объект 1"/>
          <p:cNvSpPr txBox="1">
            <a:spLocks/>
          </p:cNvSpPr>
          <p:nvPr/>
        </p:nvSpPr>
        <p:spPr>
          <a:xfrm>
            <a:off x="4974771" y="4374776"/>
            <a:ext cx="6803572" cy="1405538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0" indent="-95250"/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</a:rPr>
              <a:t>Поражаемой поверхностью в фехтовании на шпагах является все тело спортсмена (кроме затылка).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1336103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9762">
        <p:fade/>
      </p:transition>
    </mc:Choice>
    <mc:Fallback>
      <p:transition spd="med" advTm="976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598" y="1253489"/>
            <a:ext cx="2522095" cy="4259719"/>
          </a:xfrm>
          <a:prstGeom prst="rect">
            <a:avLst/>
          </a:prstGeom>
        </p:spPr>
      </p:pic>
      <p:sp>
        <p:nvSpPr>
          <p:cNvPr id="7" name="Заголовок 3"/>
          <p:cNvSpPr txBox="1">
            <a:spLocks/>
          </p:cNvSpPr>
          <p:nvPr/>
        </p:nvSpPr>
        <p:spPr>
          <a:xfrm>
            <a:off x="228598" y="228599"/>
            <a:ext cx="10886091" cy="7878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19742" y="176271"/>
            <a:ext cx="1207225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</a:rPr>
              <a:t>Снаряжение шпажиста состоит из</a:t>
            </a:r>
            <a:r>
              <a:rPr lang="en-US" sz="3200" i="1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</a:rPr>
              <a:t> маски, костюма, гетр и перчатки.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6073" y="3726443"/>
            <a:ext cx="2143125" cy="21431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5871" y="1124263"/>
            <a:ext cx="2265950" cy="170602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71215" y="958100"/>
            <a:ext cx="2038349" cy="20383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90580" y="3655833"/>
            <a:ext cx="2466975" cy="185737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6073" y="1136509"/>
            <a:ext cx="2152650" cy="215265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13344" y="3750824"/>
            <a:ext cx="1905000" cy="240030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0572454" y="4917654"/>
            <a:ext cx="12742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 smtClean="0">
                <a:solidFill>
                  <a:schemeClr val="accent1">
                    <a:lumMod val="50000"/>
                  </a:schemeClr>
                </a:solidFill>
              </a:rPr>
              <a:t>Гетры</a:t>
            </a:r>
            <a:endParaRPr lang="ru-RU" sz="28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931525" y="5638735"/>
            <a:ext cx="11850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 smtClean="0">
                <a:solidFill>
                  <a:schemeClr val="accent1">
                    <a:lumMod val="50000"/>
                  </a:schemeClr>
                </a:solidFill>
              </a:rPr>
              <a:t>Маска</a:t>
            </a:r>
            <a:endParaRPr lang="ru-RU" sz="28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799692" y="5714962"/>
            <a:ext cx="15380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 smtClean="0">
                <a:solidFill>
                  <a:schemeClr val="accent1">
                    <a:lumMod val="50000"/>
                  </a:schemeClr>
                </a:solidFill>
              </a:rPr>
              <a:t>Гетры</a:t>
            </a:r>
            <a:endParaRPr lang="ru-RU" sz="28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505200" y="3289159"/>
            <a:ext cx="17984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 smtClean="0">
                <a:solidFill>
                  <a:schemeClr val="accent1">
                    <a:lumMod val="50000"/>
                  </a:schemeClr>
                </a:solidFill>
              </a:rPr>
              <a:t>Перчатки</a:t>
            </a:r>
            <a:endParaRPr lang="ru-RU" sz="28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672944" y="2921683"/>
            <a:ext cx="15380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 smtClean="0">
                <a:solidFill>
                  <a:schemeClr val="accent1">
                    <a:lumMod val="50000"/>
                  </a:schemeClr>
                </a:solidFill>
              </a:rPr>
              <a:t>Куртка</a:t>
            </a:r>
            <a:endParaRPr lang="ru-RU" sz="28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190389" y="2976113"/>
            <a:ext cx="16933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 err="1" smtClean="0">
                <a:solidFill>
                  <a:schemeClr val="accent1">
                    <a:lumMod val="50000"/>
                  </a:schemeClr>
                </a:solidFill>
              </a:rPr>
              <a:t>Набочник</a:t>
            </a:r>
            <a:endParaRPr lang="ru-RU" sz="2800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2522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Tm="6818">
        <p14:reveal/>
      </p:transition>
    </mc:Choice>
    <mc:Fallback>
      <p:transition spd="slow" advTm="681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040" r="12265"/>
          <a:stretch/>
        </p:blipFill>
        <p:spPr>
          <a:xfrm>
            <a:off x="6808793" y="3372449"/>
            <a:ext cx="3549412" cy="2867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84054" y="176271"/>
            <a:ext cx="4256088" cy="3063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9742" y="176271"/>
            <a:ext cx="6934201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</a:rPr>
              <a:t>Маски фехтовальщика в передней части имеют стальную сетку, защищающую лицо спортсмена от ударов.</a:t>
            </a:r>
          </a:p>
          <a:p>
            <a:endParaRPr lang="ru-RU" sz="3200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3200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</a:rPr>
              <a:t>Ранее попробовали заменить сетку стеклом, чтобы зрители могли видеть эмоции фехтовальщика во время сражений.</a:t>
            </a:r>
          </a:p>
        </p:txBody>
      </p:sp>
    </p:spTree>
    <p:extLst>
      <p:ext uri="{BB962C8B-B14F-4D97-AF65-F5344CB8AC3E}">
        <p14:creationId xmlns:p14="http://schemas.microsoft.com/office/powerpoint/2010/main" xmlns="" val="365631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807" y="2253503"/>
            <a:ext cx="5085910" cy="3354006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4" name="Заголовок 3"/>
          <p:cNvSpPr txBox="1">
            <a:spLocks/>
          </p:cNvSpPr>
          <p:nvPr/>
        </p:nvSpPr>
        <p:spPr>
          <a:xfrm>
            <a:off x="228598" y="228599"/>
            <a:ext cx="10886091" cy="7878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28598" y="228599"/>
            <a:ext cx="1169013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>
                <a:solidFill>
                  <a:schemeClr val="accent1">
                    <a:lumMod val="50000"/>
                  </a:schemeClr>
                </a:solidFill>
              </a:rPr>
              <a:t>Все </a:t>
            </a:r>
            <a:r>
              <a:rPr lang="ru-RU" sz="2800" i="1" dirty="0" smtClean="0">
                <a:solidFill>
                  <a:schemeClr val="accent1">
                    <a:lumMod val="50000"/>
                  </a:schemeClr>
                </a:solidFill>
              </a:rPr>
              <a:t>фехтовальщики носят исключительно светлую </a:t>
            </a:r>
            <a:r>
              <a:rPr lang="ru-RU" sz="2800" i="1" dirty="0">
                <a:solidFill>
                  <a:schemeClr val="accent1">
                    <a:lumMod val="50000"/>
                  </a:schemeClr>
                </a:solidFill>
              </a:rPr>
              <a:t>форму. Причина заключается в следующем: до изобретения цифровой системы считывания очков </a:t>
            </a:r>
            <a:r>
              <a:rPr lang="ru-RU" sz="2800" i="1" dirty="0" smtClean="0">
                <a:solidFill>
                  <a:schemeClr val="accent1">
                    <a:lumMod val="50000"/>
                  </a:schemeClr>
                </a:solidFill>
              </a:rPr>
              <a:t>(Рис. 2) на </a:t>
            </a:r>
            <a:r>
              <a:rPr lang="ru-RU" sz="2800" i="1" dirty="0">
                <a:solidFill>
                  <a:schemeClr val="accent1">
                    <a:lumMod val="50000"/>
                  </a:schemeClr>
                </a:solidFill>
              </a:rPr>
              <a:t>кончик орудия спортсмена наносили кусочек ткани, пропитанный заранее в </a:t>
            </a:r>
            <a:r>
              <a:rPr lang="ru-RU" sz="2800" i="1" dirty="0" smtClean="0">
                <a:solidFill>
                  <a:schemeClr val="accent1">
                    <a:lumMod val="50000"/>
                  </a:schemeClr>
                </a:solidFill>
              </a:rPr>
              <a:t>чернилах (Рис.1). </a:t>
            </a:r>
            <a:endParaRPr lang="ru-RU" sz="28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9641" y="2253503"/>
            <a:ext cx="4493471" cy="329032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2663824" y="5638736"/>
            <a:ext cx="32418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Рис. 1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122978" y="5638737"/>
            <a:ext cx="32418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Рис. 2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3948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9264">
        <p:fade/>
      </p:transition>
    </mc:Choice>
    <mc:Fallback>
      <p:transition spd="med" advTm="926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06486" y="2264229"/>
            <a:ext cx="5268685" cy="3984171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4" name="Заголовок 3"/>
          <p:cNvSpPr txBox="1">
            <a:spLocks/>
          </p:cNvSpPr>
          <p:nvPr/>
        </p:nvSpPr>
        <p:spPr>
          <a:xfrm>
            <a:off x="228597" y="228599"/>
            <a:ext cx="10886091" cy="7878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15686" y="799753"/>
            <a:ext cx="111612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>
                <a:solidFill>
                  <a:schemeClr val="accent1">
                    <a:lumMod val="50000"/>
                  </a:schemeClr>
                </a:solidFill>
              </a:rPr>
              <a:t>Главная цель спортивного состязания — нанести укол противнику и избежать укола самому. Победа присуждается тому, кто первым нанесёт сопернику определенное количество </a:t>
            </a:r>
            <a:r>
              <a:rPr lang="ru-RU" sz="2800" i="1" dirty="0" smtClean="0">
                <a:solidFill>
                  <a:schemeClr val="accent1">
                    <a:lumMod val="50000"/>
                  </a:schemeClr>
                </a:solidFill>
              </a:rPr>
              <a:t>уколов. </a:t>
            </a:r>
            <a:endParaRPr lang="ru-RU" sz="28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228598" y="228599"/>
            <a:ext cx="10886091" cy="7878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i="1" u="sng" dirty="0" smtClean="0"/>
              <a:t>Правила боя</a:t>
            </a:r>
            <a:endParaRPr lang="ru-RU" sz="3600" b="1" i="1" u="sng" dirty="0"/>
          </a:p>
        </p:txBody>
      </p:sp>
    </p:spTree>
    <p:extLst>
      <p:ext uri="{BB962C8B-B14F-4D97-AF65-F5344CB8AC3E}">
        <p14:creationId xmlns:p14="http://schemas.microsoft.com/office/powerpoint/2010/main" xmlns="" val="1247862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9814">
        <p:split orient="vert"/>
      </p:transition>
    </mc:Choice>
    <mc:Fallback>
      <p:transition spd="slow" advTm="9814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Users\User\Desktop\apparat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478"/>
          <a:stretch/>
        </p:blipFill>
        <p:spPr bwMode="auto">
          <a:xfrm>
            <a:off x="2873829" y="1752600"/>
            <a:ext cx="5797929" cy="4375032"/>
          </a:xfrm>
          <a:prstGeom prst="rect">
            <a:avLst/>
          </a:prstGeom>
          <a:noFill/>
          <a:ln>
            <a:noFill/>
          </a:ln>
          <a:effectLst>
            <a:softEdge rad="1016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28598" y="169003"/>
            <a:ext cx="114099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 smtClean="0">
                <a:solidFill>
                  <a:schemeClr val="accent1">
                    <a:lumMod val="50000"/>
                  </a:schemeClr>
                </a:solidFill>
              </a:rPr>
              <a:t>При </a:t>
            </a:r>
            <a:r>
              <a:rPr lang="ru-RU" sz="2800" i="1" dirty="0">
                <a:solidFill>
                  <a:schemeClr val="accent1">
                    <a:lumMod val="50000"/>
                  </a:schemeClr>
                </a:solidFill>
              </a:rPr>
              <a:t>нанесении укола срабатывает </a:t>
            </a:r>
            <a:r>
              <a:rPr lang="ru-RU" sz="2800" i="1" dirty="0" err="1">
                <a:solidFill>
                  <a:schemeClr val="accent1">
                    <a:lumMod val="50000"/>
                  </a:schemeClr>
                </a:solidFill>
              </a:rPr>
              <a:t>электрофиксатор</a:t>
            </a:r>
            <a:r>
              <a:rPr lang="ru-RU" sz="2800" i="1" dirty="0">
                <a:solidFill>
                  <a:schemeClr val="accent1">
                    <a:lumMod val="50000"/>
                  </a:schemeClr>
                </a:solidFill>
              </a:rPr>
              <a:t>, и на табло загорается красный или зеленый, или оба вместе фонарь. После этого арбитр присуждает укол одному или обоим спортсменам. </a:t>
            </a:r>
          </a:p>
        </p:txBody>
      </p:sp>
    </p:spTree>
    <p:extLst>
      <p:ext uri="{BB962C8B-B14F-4D97-AF65-F5344CB8AC3E}">
        <p14:creationId xmlns:p14="http://schemas.microsoft.com/office/powerpoint/2010/main" xmlns="" val="2637938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9814">
        <p:split orient="vert"/>
      </p:transition>
    </mc:Choice>
    <mc:Fallback>
      <p:transition spd="slow" advTm="9814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45629" y="1016496"/>
            <a:ext cx="5878285" cy="4992418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6" name="Заголовок 3"/>
          <p:cNvSpPr txBox="1">
            <a:spLocks/>
          </p:cNvSpPr>
          <p:nvPr/>
        </p:nvSpPr>
        <p:spPr>
          <a:xfrm>
            <a:off x="228598" y="228599"/>
            <a:ext cx="10886091" cy="7878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i="1" u="sng" dirty="0" smtClean="0"/>
              <a:t>Мой тренер</a:t>
            </a:r>
            <a:endParaRPr lang="ru-RU" sz="3600" i="1" u="sng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28599" y="889844"/>
            <a:ext cx="529045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i="1" dirty="0">
                <a:solidFill>
                  <a:schemeClr val="accent1">
                    <a:lumMod val="50000"/>
                  </a:schemeClr>
                </a:solidFill>
              </a:rPr>
              <a:t>Мой тренер – </a:t>
            </a:r>
            <a:r>
              <a:rPr lang="ru-RU" sz="2800" b="1" i="1" dirty="0" err="1">
                <a:solidFill>
                  <a:schemeClr val="accent1">
                    <a:lumMod val="50000"/>
                  </a:schemeClr>
                </a:solidFill>
              </a:rPr>
              <a:t>Буторов</a:t>
            </a:r>
            <a:r>
              <a:rPr lang="ru-RU" sz="2800" b="1" i="1" dirty="0">
                <a:solidFill>
                  <a:schemeClr val="accent1">
                    <a:lumMod val="50000"/>
                  </a:schemeClr>
                </a:solidFill>
              </a:rPr>
              <a:t> Валерий Викторович</a:t>
            </a:r>
            <a:r>
              <a:rPr lang="ru-RU" sz="2800" i="1" dirty="0">
                <a:solidFill>
                  <a:schemeClr val="accent1">
                    <a:lumMod val="50000"/>
                  </a:schemeClr>
                </a:solidFill>
              </a:rPr>
              <a:t> познакомился с фехтованием в 1965 году в г. Невьянске Свердловской области. Чемпион Свердловской области 1969 года, чемпион Челябинской области 1969 года по фехтованию на шпагах. Чемпион Калужской области 1974 года. С 2013 года тренер спортивной школы «Волна» г. Дубна. </a:t>
            </a:r>
          </a:p>
        </p:txBody>
      </p:sp>
    </p:spTree>
    <p:extLst>
      <p:ext uri="{BB962C8B-B14F-4D97-AF65-F5344CB8AC3E}">
        <p14:creationId xmlns:p14="http://schemas.microsoft.com/office/powerpoint/2010/main" xmlns="" val="762388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Tm="7562">
        <p14:reveal/>
      </p:transition>
    </mc:Choice>
    <mc:Fallback>
      <p:transition spd="slow" advTm="756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 txBox="1">
            <a:spLocks/>
          </p:cNvSpPr>
          <p:nvPr/>
        </p:nvSpPr>
        <p:spPr>
          <a:xfrm>
            <a:off x="228598" y="228599"/>
            <a:ext cx="10886091" cy="7878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i="1" u="sng" dirty="0" smtClean="0"/>
              <a:t>Основные приемы в фехтовании на шпагах</a:t>
            </a:r>
            <a:endParaRPr lang="ru-RU" sz="3600" b="1" i="1" u="sng" dirty="0"/>
          </a:p>
        </p:txBody>
      </p:sp>
      <p:sp>
        <p:nvSpPr>
          <p:cNvPr id="5" name="Объект 1"/>
          <p:cNvSpPr txBox="1">
            <a:spLocks/>
          </p:cNvSpPr>
          <p:nvPr/>
        </p:nvSpPr>
        <p:spPr>
          <a:xfrm>
            <a:off x="228598" y="1156138"/>
            <a:ext cx="5667704" cy="2506717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0" indent="-95250"/>
            <a:r>
              <a:rPr lang="ru-RU" sz="2800" i="1" dirty="0" smtClean="0">
                <a:solidFill>
                  <a:schemeClr val="accent1">
                    <a:lumMod val="50000"/>
                  </a:schemeClr>
                </a:solidFill>
              </a:rPr>
              <a:t>1. Батман</a:t>
            </a:r>
          </a:p>
          <a:p>
            <a:pPr marL="95250" indent="-95250"/>
            <a:r>
              <a:rPr lang="ru-RU" sz="2800" i="1" dirty="0" smtClean="0">
                <a:solidFill>
                  <a:schemeClr val="accent1">
                    <a:lumMod val="50000"/>
                  </a:schemeClr>
                </a:solidFill>
              </a:rPr>
              <a:t>2. Выпад</a:t>
            </a:r>
          </a:p>
          <a:p>
            <a:pPr marL="95250" indent="-95250"/>
            <a:r>
              <a:rPr lang="ru-RU" sz="2800" i="1" dirty="0" smtClean="0">
                <a:solidFill>
                  <a:schemeClr val="accent1">
                    <a:lumMod val="50000"/>
                  </a:schemeClr>
                </a:solidFill>
              </a:rPr>
              <a:t>3. Захват</a:t>
            </a:r>
          </a:p>
          <a:p>
            <a:pPr marL="95250" indent="-95250"/>
            <a:r>
              <a:rPr lang="ru-RU" sz="2800" i="1" dirty="0" smtClean="0">
                <a:solidFill>
                  <a:schemeClr val="accent1">
                    <a:lumMod val="50000"/>
                  </a:schemeClr>
                </a:solidFill>
              </a:rPr>
              <a:t>4. Защиты</a:t>
            </a:r>
          </a:p>
          <a:p>
            <a:pPr marL="95250" indent="-95250"/>
            <a:r>
              <a:rPr lang="ru-RU" sz="2800" i="1" dirty="0" smtClean="0">
                <a:solidFill>
                  <a:schemeClr val="accent1">
                    <a:lumMod val="50000"/>
                  </a:schemeClr>
                </a:solidFill>
              </a:rPr>
              <a:t>5. Перевод</a:t>
            </a:r>
          </a:p>
          <a:p>
            <a:pPr marL="95250" indent="-95250"/>
            <a:r>
              <a:rPr lang="ru-RU" sz="2800" i="1" dirty="0" smtClean="0">
                <a:solidFill>
                  <a:schemeClr val="accent1">
                    <a:lumMod val="50000"/>
                  </a:schemeClr>
                </a:solidFill>
              </a:rPr>
              <a:t>6. Стрела.</a:t>
            </a:r>
          </a:p>
          <a:p>
            <a:pPr marL="95250" indent="-95250"/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24675" y="947984"/>
            <a:ext cx="3763212" cy="2822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70371" y="1118267"/>
            <a:ext cx="3031002" cy="2652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83951" y="3770393"/>
            <a:ext cx="3444659" cy="229263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87887" y="3426396"/>
            <a:ext cx="3907970" cy="2845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196022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9396">
        <p:fade/>
      </p:transition>
    </mc:Choice>
    <mc:Fallback>
      <p:transition spd="med" advTm="939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9920591" cy="2510459"/>
          </a:xfrm>
        </p:spPr>
        <p:txBody>
          <a:bodyPr>
            <a:normAutofit/>
          </a:bodyPr>
          <a:lstStyle/>
          <a:p>
            <a:pPr algn="ctr"/>
            <a:r>
              <a:rPr lang="ru-RU" sz="4800" b="1" i="1" dirty="0" smtClean="0"/>
              <a:t>ТЕМА:</a:t>
            </a:r>
            <a:br>
              <a:rPr lang="ru-RU" sz="4800" b="1" i="1" dirty="0" smtClean="0"/>
            </a:br>
            <a:r>
              <a:rPr lang="ru-RU" sz="4800" b="1" i="1" dirty="0" smtClean="0"/>
              <a:t> </a:t>
            </a:r>
            <a:r>
              <a:rPr lang="ru-RU" sz="4800" i="1" dirty="0" smtClean="0"/>
              <a:t/>
            </a:r>
            <a:br>
              <a:rPr lang="ru-RU" sz="4800" i="1" dirty="0" smtClean="0"/>
            </a:br>
            <a:r>
              <a:rPr lang="ru-RU" sz="4800" b="1" i="1" dirty="0" smtClean="0"/>
              <a:t>«ФЕХТОВАНИЕ»</a:t>
            </a:r>
            <a:endParaRPr lang="ru-RU" sz="4800" b="1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74192" y="4455621"/>
            <a:ext cx="10058400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i="1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2018 </a:t>
            </a:r>
            <a:r>
              <a:rPr lang="ru-RU" sz="3200" i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год</a:t>
            </a:r>
            <a:endParaRPr lang="ru-RU" sz="3200" i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46908" y="758952"/>
            <a:ext cx="1270963" cy="95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57277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5459">
        <p:fade/>
      </p:transition>
    </mc:Choice>
    <mc:Fallback>
      <p:transition spd="med" advTm="545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 txBox="1">
            <a:spLocks/>
          </p:cNvSpPr>
          <p:nvPr/>
        </p:nvSpPr>
        <p:spPr>
          <a:xfrm>
            <a:off x="228598" y="228599"/>
            <a:ext cx="10886091" cy="7878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i="1" u="sng" dirty="0" smtClean="0"/>
              <a:t>Выводы</a:t>
            </a:r>
            <a:endParaRPr lang="ru-RU" sz="3600" i="1" u="sng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28598" y="1067295"/>
            <a:ext cx="11489269" cy="5119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spcAft>
                <a:spcPts val="800"/>
              </a:spcAft>
            </a:pP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</a:rPr>
              <a:t>1. Спортсмен </a:t>
            </a:r>
            <a:r>
              <a:rPr lang="ru-RU" sz="3200" i="1" dirty="0">
                <a:solidFill>
                  <a:schemeClr val="accent1">
                    <a:lumMod val="50000"/>
                  </a:schemeClr>
                </a:solidFill>
              </a:rPr>
              <a:t>в фехтовании должен иметь высокую двигательную и волевую активностью. </a:t>
            </a: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3200" i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</a:rPr>
              <a:t>       2. Активный </a:t>
            </a:r>
            <a:r>
              <a:rPr lang="ru-RU" sz="3200" i="1" dirty="0">
                <a:solidFill>
                  <a:schemeClr val="accent1">
                    <a:lumMod val="50000"/>
                  </a:schemeClr>
                </a:solidFill>
              </a:rPr>
              <a:t>характер двигательной деятельности и большая продолжительность нагрузок на тренировках </a:t>
            </a: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</a:rPr>
              <a:t>укрепляют сердечно-сосудистую систему.</a:t>
            </a:r>
            <a:endParaRPr lang="ru-RU" sz="3200" i="1" dirty="0">
              <a:solidFill>
                <a:schemeClr val="accent1">
                  <a:lumMod val="50000"/>
                </a:schemeClr>
              </a:solidFill>
            </a:endParaRPr>
          </a:p>
          <a:p>
            <a:pPr indent="450215">
              <a:spcAft>
                <a:spcPts val="800"/>
              </a:spcAft>
            </a:pP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</a:rPr>
              <a:t>3. Под </a:t>
            </a:r>
            <a:r>
              <a:rPr lang="ru-RU" sz="3200" i="1" dirty="0">
                <a:solidFill>
                  <a:schemeClr val="accent1">
                    <a:lumMod val="50000"/>
                  </a:schemeClr>
                </a:solidFill>
              </a:rPr>
              <a:t>влиянием фехтовальных нагрузок укрепляется опорно-двигательный аппарат, развиваются разнообразные двигательные </a:t>
            </a: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</a:rPr>
              <a:t>качества и навыки, особенно быстрота, точность и координация движений, и активизируются  все основные жизненно важные функции</a:t>
            </a:r>
            <a:r>
              <a:rPr lang="ru-RU" sz="2800" i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788865153"/>
      </p:ext>
    </p:extLst>
  </p:cSld>
  <p:clrMapOvr>
    <a:masterClrMapping/>
  </p:clrMapOvr>
  <p:transition spd="slow" advTm="6802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3"/>
          <p:cNvSpPr txBox="1">
            <a:spLocks/>
          </p:cNvSpPr>
          <p:nvPr/>
        </p:nvSpPr>
        <p:spPr>
          <a:xfrm>
            <a:off x="228600" y="228599"/>
            <a:ext cx="7583760" cy="7878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000" dirty="0"/>
          </a:p>
        </p:txBody>
      </p:sp>
      <p:sp>
        <p:nvSpPr>
          <p:cNvPr id="4" name="Объект 1"/>
          <p:cNvSpPr txBox="1">
            <a:spLocks/>
          </p:cNvSpPr>
          <p:nvPr/>
        </p:nvSpPr>
        <p:spPr>
          <a:xfrm>
            <a:off x="228599" y="362309"/>
            <a:ext cx="11627069" cy="5558844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800" b="1" u="sng" dirty="0" smtClean="0"/>
          </a:p>
          <a:p>
            <a:r>
              <a:rPr lang="ru-RU" sz="4800" b="1" i="1" u="sng" dirty="0" smtClean="0">
                <a:latin typeface="+mj-lt"/>
              </a:rPr>
              <a:t>Цель:</a:t>
            </a:r>
            <a:endParaRPr lang="ru-RU" sz="4800" i="1" dirty="0" smtClean="0">
              <a:latin typeface="+mj-lt"/>
            </a:endParaRPr>
          </a:p>
          <a:p>
            <a:r>
              <a:rPr lang="ru-RU" sz="3200" i="1" dirty="0" smtClean="0">
                <a:solidFill>
                  <a:schemeClr val="accent2">
                    <a:lumMod val="50000"/>
                  </a:schemeClr>
                </a:solidFill>
              </a:rPr>
              <a:t>Определить влияние фехтования на организм.</a:t>
            </a:r>
          </a:p>
          <a:p>
            <a:r>
              <a:rPr lang="ru-RU" sz="4800" b="1" i="1" u="sng" dirty="0" smtClean="0">
                <a:latin typeface="+mj-lt"/>
              </a:rPr>
              <a:t>Гипотеза</a:t>
            </a:r>
            <a:r>
              <a:rPr lang="en-US" sz="4800" b="1" i="1" u="sng" dirty="0" smtClean="0">
                <a:latin typeface="+mj-lt"/>
              </a:rPr>
              <a:t>:</a:t>
            </a:r>
          </a:p>
          <a:p>
            <a:r>
              <a:rPr lang="ru-RU" sz="3200" i="1" dirty="0">
                <a:solidFill>
                  <a:schemeClr val="accent2">
                    <a:lumMod val="50000"/>
                  </a:schemeClr>
                </a:solidFill>
              </a:rPr>
              <a:t>Оказывает ли фехтование, как одно из средств физического воспитания, глубокое и разностороннее влияние на организм занимающихся?</a:t>
            </a:r>
            <a:r>
              <a:rPr lang="ru-RU" sz="3200" b="1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ru-RU" sz="3200" i="1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sz="4800" dirty="0"/>
          </a:p>
          <a:p>
            <a:endParaRPr lang="ru-RU" sz="32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41469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7068">
        <p:fade/>
      </p:transition>
    </mc:Choice>
    <mc:Fallback>
      <p:transition spd="med" advTm="706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3"/>
          <p:cNvSpPr txBox="1">
            <a:spLocks/>
          </p:cNvSpPr>
          <p:nvPr/>
        </p:nvSpPr>
        <p:spPr>
          <a:xfrm>
            <a:off x="228600" y="228599"/>
            <a:ext cx="7583760" cy="7878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000" dirty="0"/>
          </a:p>
        </p:txBody>
      </p:sp>
      <p:sp>
        <p:nvSpPr>
          <p:cNvPr id="5" name="Объект 1"/>
          <p:cNvSpPr txBox="1">
            <a:spLocks/>
          </p:cNvSpPr>
          <p:nvPr/>
        </p:nvSpPr>
        <p:spPr>
          <a:xfrm>
            <a:off x="228600" y="1"/>
            <a:ext cx="11705898" cy="1794293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Tx/>
              <a:buNone/>
            </a:pPr>
            <a:endParaRPr lang="ru-RU" sz="2400" dirty="0" smtClean="0"/>
          </a:p>
          <a:p>
            <a:pPr marL="95250" indent="-95250"/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</a:rPr>
              <a:t>С первой тренировки фехтование стало неотъемлемой частью моей жизни. Сегодня я не представляю себе даже несколько дней без тренировок и соревнований. </a:t>
            </a:r>
            <a:endParaRPr lang="ru-RU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Изображение 5" descr="DSC_026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2982" y="2068902"/>
            <a:ext cx="4798486" cy="2884098"/>
          </a:xfrm>
          <a:prstGeom prst="rect">
            <a:avLst/>
          </a:prstGeom>
        </p:spPr>
      </p:pic>
      <p:sp>
        <p:nvSpPr>
          <p:cNvPr id="7" name="Объект 1"/>
          <p:cNvSpPr txBox="1">
            <a:spLocks/>
          </p:cNvSpPr>
          <p:nvPr/>
        </p:nvSpPr>
        <p:spPr>
          <a:xfrm>
            <a:off x="369743" y="2492438"/>
            <a:ext cx="4209391" cy="3700093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Tx/>
              <a:buNone/>
            </a:pPr>
            <a:endParaRPr lang="ru-RU" sz="2400" dirty="0" smtClean="0"/>
          </a:p>
          <a:p>
            <a:pPr marL="95250" indent="-95250"/>
            <a:endParaRPr lang="ru-RU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59811" y="2544867"/>
            <a:ext cx="5803251" cy="3595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62173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7068">
        <p:fade/>
      </p:transition>
    </mc:Choice>
    <mc:Fallback>
      <p:transition spd="med" advTm="706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3"/>
          <p:cNvSpPr txBox="1">
            <a:spLocks/>
          </p:cNvSpPr>
          <p:nvPr/>
        </p:nvSpPr>
        <p:spPr>
          <a:xfrm>
            <a:off x="228600" y="228599"/>
            <a:ext cx="7583760" cy="7878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000" dirty="0"/>
          </a:p>
        </p:txBody>
      </p:sp>
      <p:sp>
        <p:nvSpPr>
          <p:cNvPr id="5" name="Объект 1"/>
          <p:cNvSpPr txBox="1">
            <a:spLocks/>
          </p:cNvSpPr>
          <p:nvPr/>
        </p:nvSpPr>
        <p:spPr>
          <a:xfrm>
            <a:off x="462259" y="1"/>
            <a:ext cx="11304917" cy="1460754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Tx/>
              <a:buNone/>
            </a:pPr>
            <a:endParaRPr lang="ru-RU" sz="2400" dirty="0" smtClean="0"/>
          </a:p>
          <a:p>
            <a:pPr marL="95250" indent="-95250"/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</a:rPr>
              <a:t>Уже на первых соревнованиях я заняла первое место среди самых младших шпажистов</a:t>
            </a:r>
            <a:r>
              <a:rPr lang="ru-RU" sz="3200" i="1" dirty="0" smtClean="0"/>
              <a:t>. </a:t>
            </a:r>
          </a:p>
        </p:txBody>
      </p:sp>
      <p:pic>
        <p:nvPicPr>
          <p:cNvPr id="8" name="Изображение 5" descr="DSC_047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7140874" y="2407968"/>
            <a:ext cx="4622037" cy="2727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9714" y="1813606"/>
            <a:ext cx="6125483" cy="4217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70477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7068">
        <p:fade/>
      </p:transition>
    </mc:Choice>
    <mc:Fallback>
      <p:transition spd="med" advTm="706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64701" y="2569029"/>
            <a:ext cx="5333313" cy="3484178"/>
          </a:xfrm>
          <a:prstGeom prst="rect">
            <a:avLst/>
          </a:prstGeom>
          <a:effectLst>
            <a:softEdge rad="1778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9904" y="2569029"/>
            <a:ext cx="5552306" cy="3484178"/>
          </a:xfrm>
          <a:prstGeom prst="rect">
            <a:avLst/>
          </a:prstGeom>
          <a:effectLst>
            <a:softEdge rad="190500"/>
          </a:effectLst>
        </p:spPr>
      </p:pic>
      <p:sp>
        <p:nvSpPr>
          <p:cNvPr id="4" name="Заголовок 3"/>
          <p:cNvSpPr txBox="1">
            <a:spLocks/>
          </p:cNvSpPr>
          <p:nvPr/>
        </p:nvSpPr>
        <p:spPr>
          <a:xfrm>
            <a:off x="228599" y="228599"/>
            <a:ext cx="11589590" cy="7878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i="1" u="sng" dirty="0" smtClean="0"/>
              <a:t>Где и когда впервые появилось фехтование?</a:t>
            </a:r>
            <a:endParaRPr lang="ru-RU" sz="3600" b="1" i="1" u="sng" dirty="0"/>
          </a:p>
        </p:txBody>
      </p:sp>
      <p:sp>
        <p:nvSpPr>
          <p:cNvPr id="5" name="Объект 1"/>
          <p:cNvSpPr txBox="1">
            <a:spLocks/>
          </p:cNvSpPr>
          <p:nvPr/>
        </p:nvSpPr>
        <p:spPr>
          <a:xfrm>
            <a:off x="228599" y="851339"/>
            <a:ext cx="11847787" cy="1434662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/>
              <a:t> </a:t>
            </a: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</a:rPr>
              <a:t>Фехтование на различных видах холодного оружия было </a:t>
            </a:r>
            <a:r>
              <a:rPr lang="ru-RU" sz="3200" i="1" dirty="0">
                <a:solidFill>
                  <a:schemeClr val="accent1">
                    <a:lumMod val="50000"/>
                  </a:schemeClr>
                </a:solidFill>
              </a:rPr>
              <a:t>известно </a:t>
            </a: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</a:rPr>
              <a:t>даже в </a:t>
            </a:r>
            <a:r>
              <a:rPr lang="ru-RU" sz="3200" i="1" dirty="0">
                <a:solidFill>
                  <a:schemeClr val="accent1">
                    <a:lumMod val="50000"/>
                  </a:schemeClr>
                </a:solidFill>
              </a:rPr>
              <a:t>Греции и </a:t>
            </a: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</a:rPr>
              <a:t>Риме.</a:t>
            </a:r>
          </a:p>
          <a:p>
            <a:pPr marL="95250" indent="-95250"/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3428931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4777">
        <p:fade/>
      </p:transition>
    </mc:Choice>
    <mc:Fallback>
      <p:transition spd="med" advTm="477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User\Desktop\51598806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41466" y="228599"/>
            <a:ext cx="4330461" cy="2907102"/>
          </a:xfrm>
          <a:prstGeom prst="rect">
            <a:avLst/>
          </a:prstGeom>
          <a:noFill/>
          <a:ln>
            <a:noFill/>
          </a:ln>
          <a:effectLst>
            <a:softEdge rad="482600"/>
          </a:effectLst>
        </p:spPr>
      </p:pic>
      <p:sp>
        <p:nvSpPr>
          <p:cNvPr id="3" name="Заголовок 3"/>
          <p:cNvSpPr txBox="1">
            <a:spLocks/>
          </p:cNvSpPr>
          <p:nvPr/>
        </p:nvSpPr>
        <p:spPr>
          <a:xfrm>
            <a:off x="228599" y="228599"/>
            <a:ext cx="9262241" cy="7878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000" dirty="0"/>
          </a:p>
        </p:txBody>
      </p:sp>
      <p:sp>
        <p:nvSpPr>
          <p:cNvPr id="5" name="Объект 1"/>
          <p:cNvSpPr txBox="1">
            <a:spLocks/>
          </p:cNvSpPr>
          <p:nvPr/>
        </p:nvSpPr>
        <p:spPr>
          <a:xfrm>
            <a:off x="228599" y="155275"/>
            <a:ext cx="5197416" cy="6403179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/>
              <a:t> </a:t>
            </a:r>
            <a: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3200" i="1" dirty="0">
                <a:solidFill>
                  <a:schemeClr val="accent1">
                    <a:lumMod val="50000"/>
                  </a:schemeClr>
                </a:solidFill>
              </a:rPr>
              <a:t>1. </a:t>
            </a: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</a:rPr>
              <a:t>В средние века фехтование считалось одной из «семи благородных страстей» рыцаря</a:t>
            </a:r>
            <a:r>
              <a:rPr lang="en-US" sz="3200" i="1" dirty="0" smtClean="0">
                <a:solidFill>
                  <a:schemeClr val="accent1">
                    <a:lumMod val="50000"/>
                  </a:schemeClr>
                </a:solidFill>
              </a:rPr>
              <a:t>;</a:t>
            </a:r>
            <a:endParaRPr lang="ru-RU" sz="3200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ru-RU" sz="3200" i="1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</a:rPr>
              <a:t>После появления огнестрельного оружия в воинах ценилась уже не сила, а ловкость, это привело к зарождению в Испании в начале 15 века фехтовального искусства.</a:t>
            </a:r>
            <a:endParaRPr lang="ru-RU" sz="3200" i="1" dirty="0">
              <a:solidFill>
                <a:schemeClr val="accent1">
                  <a:lumMod val="50000"/>
                </a:schemeClr>
              </a:solidFill>
            </a:endParaRPr>
          </a:p>
          <a:p>
            <a:pPr marL="95250" indent="-95250"/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38309" y="2873727"/>
            <a:ext cx="3969080" cy="323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66798817"/>
      </p:ext>
    </p:extLst>
  </p:cSld>
  <p:clrMapOvr>
    <a:masterClrMapping/>
  </p:clrMapOvr>
  <p:transition spd="slow" advTm="4724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3726" y="1945257"/>
            <a:ext cx="4635061" cy="3837831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4" name="Объект 1"/>
          <p:cNvSpPr txBox="1">
            <a:spLocks/>
          </p:cNvSpPr>
          <p:nvPr/>
        </p:nvSpPr>
        <p:spPr>
          <a:xfrm>
            <a:off x="228600" y="155275"/>
            <a:ext cx="11963400" cy="678620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0" indent="-95250"/>
            <a:r>
              <a:rPr lang="ru-RU" sz="2800" b="1" i="1" dirty="0" smtClean="0">
                <a:solidFill>
                  <a:schemeClr val="accent1">
                    <a:lumMod val="50000"/>
                  </a:schemeClr>
                </a:solidFill>
              </a:rPr>
              <a:t>В </a:t>
            </a:r>
            <a:r>
              <a:rPr lang="ru-RU" sz="2800" b="1" i="1" dirty="0">
                <a:solidFill>
                  <a:schemeClr val="accent1">
                    <a:lumMod val="50000"/>
                  </a:schemeClr>
                </a:solidFill>
              </a:rPr>
              <a:t>России фехтование как спорт возникло в конце 17 — начале 18 </a:t>
            </a:r>
            <a:r>
              <a:rPr lang="ru-RU" sz="2800" b="1" i="1" dirty="0" smtClean="0">
                <a:solidFill>
                  <a:schemeClr val="accent1">
                    <a:lumMod val="50000"/>
                  </a:schemeClr>
                </a:solidFill>
              </a:rPr>
              <a:t>веков</a:t>
            </a:r>
            <a:r>
              <a:rPr lang="ru-RU" sz="2800" i="1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5" name="Объект 1"/>
          <p:cNvSpPr txBox="1">
            <a:spLocks/>
          </p:cNvSpPr>
          <p:nvPr/>
        </p:nvSpPr>
        <p:spPr>
          <a:xfrm>
            <a:off x="228597" y="750498"/>
            <a:ext cx="11649638" cy="1194759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800" i="1" dirty="0" smtClean="0">
                <a:solidFill>
                  <a:schemeClr val="accent1">
                    <a:lumMod val="50000"/>
                  </a:schemeClr>
                </a:solidFill>
              </a:rPr>
              <a:t>При </a:t>
            </a:r>
            <a:r>
              <a:rPr lang="ru-RU" sz="2800" i="1" dirty="0">
                <a:solidFill>
                  <a:schemeClr val="accent1">
                    <a:lumMod val="50000"/>
                  </a:schemeClr>
                </a:solidFill>
              </a:rPr>
              <a:t>Петре 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ru-RU" sz="2800" i="1" dirty="0">
                <a:solidFill>
                  <a:schemeClr val="accent1">
                    <a:lumMod val="50000"/>
                  </a:schemeClr>
                </a:solidFill>
              </a:rPr>
              <a:t> фехтование на шпагах стало </a:t>
            </a:r>
            <a:r>
              <a:rPr lang="ru-RU" sz="2800" i="1" dirty="0" smtClean="0">
                <a:solidFill>
                  <a:schemeClr val="accent1">
                    <a:lumMod val="50000"/>
                  </a:schemeClr>
                </a:solidFill>
              </a:rPr>
              <a:t>обязательным </a:t>
            </a:r>
            <a:r>
              <a:rPr lang="ru-RU" sz="2800" i="1" dirty="0">
                <a:solidFill>
                  <a:schemeClr val="accent1">
                    <a:lumMod val="50000"/>
                  </a:schemeClr>
                </a:solidFill>
              </a:rPr>
              <a:t>занятием придворных дворян</a:t>
            </a:r>
            <a:r>
              <a:rPr lang="ru-RU" sz="2800" i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95250" indent="-95250"/>
            <a:endParaRPr lang="ru-RU" sz="2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1696" y="1700932"/>
            <a:ext cx="5485948" cy="408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4656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45447" y="93003"/>
            <a:ext cx="4801417" cy="3102916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46864" y="579967"/>
            <a:ext cx="1460344" cy="2069455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90191" y="3025796"/>
            <a:ext cx="4309241" cy="3317545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6" name="Объект 1"/>
          <p:cNvSpPr txBox="1">
            <a:spLocks/>
          </p:cNvSpPr>
          <p:nvPr/>
        </p:nvSpPr>
        <p:spPr>
          <a:xfrm>
            <a:off x="1" y="93003"/>
            <a:ext cx="5880846" cy="5492010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0" indent="-95250"/>
            <a:r>
              <a:rPr lang="ru-RU" sz="2800" i="1" dirty="0" smtClean="0">
                <a:solidFill>
                  <a:schemeClr val="accent1">
                    <a:lumMod val="50000"/>
                  </a:schemeClr>
                </a:solidFill>
              </a:rPr>
              <a:t>1. «</a:t>
            </a:r>
            <a:r>
              <a:rPr lang="ru-RU" sz="2800" i="1" dirty="0" err="1" smtClean="0">
                <a:solidFill>
                  <a:schemeClr val="accent1">
                    <a:lumMod val="50000"/>
                  </a:schemeClr>
                </a:solidFill>
              </a:rPr>
              <a:t>Рапирная</a:t>
            </a:r>
            <a:r>
              <a:rPr lang="ru-RU" sz="28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i="1" dirty="0">
                <a:solidFill>
                  <a:schemeClr val="accent1">
                    <a:lumMod val="50000"/>
                  </a:schemeClr>
                </a:solidFill>
              </a:rPr>
              <a:t>наука</a:t>
            </a:r>
            <a:r>
              <a:rPr lang="ru-RU" sz="2800" i="1" dirty="0" smtClean="0">
                <a:solidFill>
                  <a:schemeClr val="accent1">
                    <a:lumMod val="50000"/>
                  </a:schemeClr>
                </a:solidFill>
              </a:rPr>
              <a:t>»</a:t>
            </a:r>
            <a:r>
              <a:rPr lang="ru-RU" sz="2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i="1" dirty="0" smtClean="0">
                <a:solidFill>
                  <a:schemeClr val="accent1">
                    <a:lumMod val="50000"/>
                  </a:schemeClr>
                </a:solidFill>
              </a:rPr>
              <a:t>была обязательным предметом в </a:t>
            </a:r>
            <a:r>
              <a:rPr lang="ru-RU" sz="2800" i="1" dirty="0">
                <a:solidFill>
                  <a:schemeClr val="accent1">
                    <a:lumMod val="50000"/>
                  </a:schemeClr>
                </a:solidFill>
              </a:rPr>
              <a:t>Московской </a:t>
            </a:r>
            <a:r>
              <a:rPr lang="ru-RU" sz="2800" i="1" dirty="0" smtClean="0">
                <a:solidFill>
                  <a:schemeClr val="accent1">
                    <a:lumMod val="50000"/>
                  </a:schemeClr>
                </a:solidFill>
              </a:rPr>
              <a:t>школе </a:t>
            </a:r>
            <a:r>
              <a:rPr lang="ru-RU" sz="2800" i="1" dirty="0">
                <a:solidFill>
                  <a:schemeClr val="accent1">
                    <a:lumMod val="50000"/>
                  </a:schemeClr>
                </a:solidFill>
              </a:rPr>
              <a:t>математических и навигационных </a:t>
            </a:r>
            <a:r>
              <a:rPr lang="ru-RU" sz="2800" i="1" dirty="0" smtClean="0">
                <a:solidFill>
                  <a:schemeClr val="accent1">
                    <a:lumMod val="50000"/>
                  </a:schemeClr>
                </a:solidFill>
              </a:rPr>
              <a:t>наук, Санкт-Петербургской </a:t>
            </a:r>
            <a:r>
              <a:rPr lang="ru-RU" sz="2800" i="1" dirty="0">
                <a:solidFill>
                  <a:schemeClr val="accent1">
                    <a:lumMod val="50000"/>
                  </a:schemeClr>
                </a:solidFill>
              </a:rPr>
              <a:t>морской </a:t>
            </a:r>
            <a:r>
              <a:rPr lang="ru-RU" sz="2800" i="1" dirty="0" smtClean="0">
                <a:solidFill>
                  <a:schemeClr val="accent1">
                    <a:lumMod val="50000"/>
                  </a:schemeClr>
                </a:solidFill>
              </a:rPr>
              <a:t>академии и Московском университете.</a:t>
            </a:r>
          </a:p>
          <a:p>
            <a:pPr marL="95250" indent="-95250"/>
            <a:r>
              <a:rPr lang="ru-RU" sz="2800" i="1" dirty="0" smtClean="0">
                <a:solidFill>
                  <a:schemeClr val="accent1">
                    <a:lumMod val="50000"/>
                  </a:schemeClr>
                </a:solidFill>
              </a:rPr>
              <a:t>2. </a:t>
            </a:r>
            <a:r>
              <a:rPr lang="ru-RU" sz="2800" i="1" dirty="0">
                <a:solidFill>
                  <a:schemeClr val="accent1">
                    <a:lumMod val="50000"/>
                  </a:schemeClr>
                </a:solidFill>
              </a:rPr>
              <a:t>С середины 18 века фехтовальный спорт культивировался во всех военных учебных заведениях, университетах и гимназиях </a:t>
            </a:r>
            <a:r>
              <a:rPr lang="ru-RU" sz="2800" i="1" dirty="0" smtClean="0">
                <a:solidFill>
                  <a:schemeClr val="accent1">
                    <a:lumMod val="50000"/>
                  </a:schemeClr>
                </a:solidFill>
              </a:rPr>
              <a:t>России;</a:t>
            </a:r>
          </a:p>
          <a:p>
            <a:pPr marL="95250" indent="-95250"/>
            <a:r>
              <a:rPr lang="ru-RU" sz="2800" i="1" dirty="0" smtClean="0">
                <a:solidFill>
                  <a:schemeClr val="accent1">
                    <a:lumMod val="50000"/>
                  </a:schemeClr>
                </a:solidFill>
              </a:rPr>
              <a:t>3.</a:t>
            </a:r>
            <a:r>
              <a:rPr lang="ru-RU" sz="2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i="1" dirty="0" smtClean="0">
                <a:solidFill>
                  <a:schemeClr val="accent1">
                    <a:lumMod val="50000"/>
                  </a:schemeClr>
                </a:solidFill>
              </a:rPr>
              <a:t>В </a:t>
            </a:r>
            <a:r>
              <a:rPr lang="ru-RU" sz="2800" i="1" dirty="0">
                <a:solidFill>
                  <a:schemeClr val="accent1">
                    <a:lumMod val="50000"/>
                  </a:schemeClr>
                </a:solidFill>
              </a:rPr>
              <a:t>1910 году открылась Московская военная фехтовально-гимнастическая </a:t>
            </a:r>
            <a:r>
              <a:rPr lang="ru-RU" sz="2800" i="1" dirty="0" smtClean="0">
                <a:solidFill>
                  <a:schemeClr val="accent1">
                    <a:lumMod val="50000"/>
                  </a:schemeClr>
                </a:solidFill>
              </a:rPr>
              <a:t>школа.</a:t>
            </a:r>
          </a:p>
          <a:p>
            <a:pPr marL="95250" indent="-95250"/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3648018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7797">
        <p:split orient="vert"/>
      </p:transition>
    </mc:Choice>
    <mc:Fallback>
      <p:transition spd="slow" advTm="7797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етро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932</TotalTime>
  <Words>478</Words>
  <Application>Microsoft Office PowerPoint</Application>
  <PresentationFormat>Произвольный</PresentationFormat>
  <Paragraphs>75</Paragraphs>
  <Slides>20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Ретро</vt:lpstr>
      <vt:lpstr>СТОЛУПИНА АЛЕКСАНДРА</vt:lpstr>
      <vt:lpstr>ТЕМА:   «ФЕХТОВАНИЕ»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126</cp:revision>
  <dcterms:created xsi:type="dcterms:W3CDTF">2015-10-25T11:22:29Z</dcterms:created>
  <dcterms:modified xsi:type="dcterms:W3CDTF">2022-11-08T20:46:01Z</dcterms:modified>
</cp:coreProperties>
</file>