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8" r:id="rId3"/>
    <p:sldId id="307" r:id="rId4"/>
    <p:sldId id="257" r:id="rId5"/>
    <p:sldId id="259" r:id="rId6"/>
    <p:sldId id="260" r:id="rId7"/>
    <p:sldId id="317" r:id="rId8"/>
    <p:sldId id="261" r:id="rId9"/>
    <p:sldId id="318" r:id="rId10"/>
    <p:sldId id="262" r:id="rId11"/>
    <p:sldId id="263" r:id="rId12"/>
    <p:sldId id="264" r:id="rId13"/>
    <p:sldId id="319" r:id="rId14"/>
    <p:sldId id="265" r:id="rId15"/>
    <p:sldId id="320" r:id="rId16"/>
    <p:sldId id="321" r:id="rId17"/>
    <p:sldId id="306" r:id="rId18"/>
    <p:sldId id="322" r:id="rId19"/>
    <p:sldId id="266" r:id="rId20"/>
    <p:sldId id="323" r:id="rId21"/>
    <p:sldId id="324" r:id="rId22"/>
    <p:sldId id="267" r:id="rId23"/>
    <p:sldId id="325" r:id="rId24"/>
    <p:sldId id="326" r:id="rId25"/>
    <p:sldId id="327" r:id="rId26"/>
    <p:sldId id="268" r:id="rId27"/>
    <p:sldId id="308" r:id="rId28"/>
    <p:sldId id="269" r:id="rId29"/>
    <p:sldId id="270" r:id="rId30"/>
    <p:sldId id="310" r:id="rId31"/>
    <p:sldId id="311" r:id="rId32"/>
    <p:sldId id="316" r:id="rId33"/>
    <p:sldId id="309" r:id="rId34"/>
    <p:sldId id="271" r:id="rId35"/>
    <p:sldId id="312" r:id="rId36"/>
    <p:sldId id="313" r:id="rId37"/>
    <p:sldId id="272" r:id="rId38"/>
    <p:sldId id="314" r:id="rId39"/>
    <p:sldId id="315" r:id="rId40"/>
    <p:sldId id="275" r:id="rId41"/>
    <p:sldId id="329" r:id="rId42"/>
    <p:sldId id="276" r:id="rId43"/>
    <p:sldId id="277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D0AE-C465-4AF4-935C-F4B8226F4A7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4906-CC0E-4F3F-9674-93E587B4F3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644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D0AE-C465-4AF4-935C-F4B8226F4A7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4906-CC0E-4F3F-9674-93E587B4F3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285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D0AE-C465-4AF4-935C-F4B8226F4A7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4906-CC0E-4F3F-9674-93E587B4F3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2756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D0AE-C465-4AF4-935C-F4B8226F4A7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4906-CC0E-4F3F-9674-93E587B4F3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048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D0AE-C465-4AF4-935C-F4B8226F4A7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4906-CC0E-4F3F-9674-93E587B4F3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768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D0AE-C465-4AF4-935C-F4B8226F4A7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4906-CC0E-4F3F-9674-93E587B4F3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1360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D0AE-C465-4AF4-935C-F4B8226F4A7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4906-CC0E-4F3F-9674-93E587B4F3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382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D0AE-C465-4AF4-935C-F4B8226F4A7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4906-CC0E-4F3F-9674-93E587B4F3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11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D0AE-C465-4AF4-935C-F4B8226F4A7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4906-CC0E-4F3F-9674-93E587B4F3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945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D0AE-C465-4AF4-935C-F4B8226F4A7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4906-CC0E-4F3F-9674-93E587B4F3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431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D0AE-C465-4AF4-935C-F4B8226F4A7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4906-CC0E-4F3F-9674-93E587B4F3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641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CD0AE-C465-4AF4-935C-F4B8226F4A7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84906-CC0E-4F3F-9674-93E587B4F3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933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266429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271385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298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17632" cy="1296144"/>
          </a:xfrm>
        </p:spPr>
        <p:txBody>
          <a:bodyPr>
            <a:normAutofit fontScale="90000"/>
          </a:bodyPr>
          <a:lstStyle/>
          <a:p>
            <a:pPr algn="just" fontAlgn="base"/>
            <a:r>
              <a:rPr lang="ru-RU" sz="1400" dirty="0"/>
              <a:t>Нужно сказать, что ученики превзошли своих учителей. Чешские мастера изобрели бисер, по качеству намного лучше венецианского — он был тверже, легче обрабатывался и шлифовался. К тому же они начали </a:t>
            </a:r>
            <a:r>
              <a:rPr lang="ru-RU" sz="1400" dirty="0" smtClean="0"/>
              <a:t>делать</a:t>
            </a:r>
            <a:r>
              <a:rPr lang="ru-RU" sz="1400" dirty="0"/>
              <a:t> </a:t>
            </a:r>
            <a:r>
              <a:rPr lang="ru-RU" sz="1400" dirty="0" smtClean="0"/>
              <a:t>  «лесное » стекло</a:t>
            </a:r>
            <a:r>
              <a:rPr lang="ru-RU" sz="1400" dirty="0"/>
              <a:t>, с красивым </a:t>
            </a:r>
            <a:r>
              <a:rPr lang="ru-RU" sz="1400" dirty="0" smtClean="0"/>
              <a:t>зеленоватым цветом</a:t>
            </a:r>
            <a:r>
              <a:rPr lang="ru-RU" sz="1400" dirty="0"/>
              <a:t>.</a:t>
            </a:r>
            <a:br>
              <a:rPr lang="ru-RU" sz="1400" dirty="0"/>
            </a:br>
            <a:r>
              <a:rPr lang="ru-RU" sz="1400" dirty="0" smtClean="0"/>
              <a:t>В</a:t>
            </a:r>
            <a:r>
              <a:rPr lang="ru-RU" sz="1400" dirty="0"/>
              <a:t>  XVII — XVIII  веках из него делали бусы, стеклярус, камни для </a:t>
            </a:r>
            <a:r>
              <a:rPr lang="ru-RU" sz="1400" dirty="0" smtClean="0"/>
              <a:t>вышивания. Вам </a:t>
            </a:r>
            <a:r>
              <a:rPr lang="ru-RU" sz="1400" dirty="0"/>
              <a:t>наверное будет интересно узнать, что бисер изготавливали не только из стекла. В XIX веке популярными были бусинки из металла — золота, </a:t>
            </a:r>
            <a:r>
              <a:rPr lang="ru-RU" sz="1400" dirty="0" smtClean="0"/>
              <a:t>меди, серебра</a:t>
            </a:r>
            <a:r>
              <a:rPr lang="ru-RU" sz="1400" dirty="0"/>
              <a:t>.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1844675"/>
            <a:ext cx="4968551" cy="4281488"/>
          </a:xfrm>
        </p:spPr>
      </p:pic>
    </p:spTree>
    <p:extLst>
      <p:ext uri="{BB962C8B-B14F-4D97-AF65-F5344CB8AC3E}">
        <p14:creationId xmlns:p14="http://schemas.microsoft.com/office/powerpoint/2010/main" xmlns="" val="249717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498178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1600" b="1" cap="all" dirty="0" smtClean="0"/>
              <a:t/>
            </a:r>
            <a:br>
              <a:rPr lang="ru-RU" sz="1600" b="1" cap="all" dirty="0" smtClean="0"/>
            </a:br>
            <a:r>
              <a:rPr lang="ru-RU" sz="1800" b="1" cap="all" dirty="0" smtClean="0"/>
              <a:t>ИСТОРИЯ </a:t>
            </a:r>
            <a:r>
              <a:rPr lang="ru-RU" sz="1800" b="1" cap="all" dirty="0"/>
              <a:t>ВЫШИВКИ БИСЕРОМ И БИСЕРОПЛЕТЕНИЯ</a:t>
            </a:r>
            <a:br>
              <a:rPr lang="ru-RU" sz="1800" b="1" cap="all" dirty="0"/>
            </a:br>
            <a:r>
              <a:rPr lang="ru-RU" sz="1600" dirty="0"/>
              <a:t>Пальма первенства принадлежит </a:t>
            </a:r>
            <a:r>
              <a:rPr lang="ru-RU" sz="1600" dirty="0" smtClean="0"/>
              <a:t>Франции. </a:t>
            </a:r>
            <a:r>
              <a:rPr lang="ru-RU" sz="1600" dirty="0"/>
              <a:t>В XIX  там начали украшать бусинами одежду. Расшивали не только костюмы, но и аксессуары — сумочки, шарфы, перчатки. А так, как Франция всегда являлась законодательницей моды, то вскоре применение стекляруса и бисера  в создании одежды и аксессуаров  распространилось по всей Европе.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576572"/>
            <a:ext cx="6912768" cy="4792853"/>
          </a:xfrm>
        </p:spPr>
      </p:pic>
    </p:spTree>
    <p:extLst>
      <p:ext uri="{BB962C8B-B14F-4D97-AF65-F5344CB8AC3E}">
        <p14:creationId xmlns:p14="http://schemas.microsoft.com/office/powerpoint/2010/main" xmlns="" val="148080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426170"/>
          </a:xfrm>
        </p:spPr>
        <p:txBody>
          <a:bodyPr>
            <a:normAutofit/>
          </a:bodyPr>
          <a:lstStyle/>
          <a:p>
            <a:pPr algn="just"/>
            <a:r>
              <a:rPr lang="ru-RU" sz="1400" dirty="0"/>
              <a:t>В России </a:t>
            </a:r>
            <a:r>
              <a:rPr lang="ru-RU" sz="1400" dirty="0" err="1"/>
              <a:t>бисероплетение</a:t>
            </a:r>
            <a:r>
              <a:rPr lang="ru-RU" sz="1400" dirty="0"/>
              <a:t> и вышивка бусинками получило широкое распространение во времена Киевской Руси. До этого долгое время бисер был привозным, а значит, очень дорогим.  В IX веке на Руси уже были мастерские по изготовлению предметов из стекла, но в XI– XIII веках потихоньку начало развиваться массовое его производство</a:t>
            </a:r>
            <a:r>
              <a:rPr lang="ru-RU" sz="1400" dirty="0" smtClean="0"/>
              <a:t>. </a:t>
            </a:r>
            <a:r>
              <a:rPr lang="ru-RU" sz="1400" dirty="0">
                <a:solidFill>
                  <a:srgbClr val="FF0000"/>
                </a:solidFill>
              </a:rPr>
              <a:t>Наши древнерусские мастера тоже внесли свою лепту в развитие </a:t>
            </a:r>
            <a:r>
              <a:rPr lang="ru-RU" sz="1400" dirty="0"/>
              <a:t>стеклоделательного производства. В XII веке они научились делать стекло разных цветов —  синее, зеленое, желтое, черное, посеребренное и золоченое.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3353" y="1773238"/>
            <a:ext cx="6345269" cy="4525962"/>
          </a:xfrm>
        </p:spPr>
      </p:pic>
    </p:spTree>
    <p:extLst>
      <p:ext uri="{BB962C8B-B14F-4D97-AF65-F5344CB8AC3E}">
        <p14:creationId xmlns:p14="http://schemas.microsoft.com/office/powerpoint/2010/main" xmlns="" val="415344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Чехол для ножниц 1842 год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2132856"/>
            <a:ext cx="5184576" cy="3456384"/>
          </a:xfrm>
        </p:spPr>
      </p:pic>
    </p:spTree>
    <p:extLst>
      <p:ext uri="{BB962C8B-B14F-4D97-AF65-F5344CB8AC3E}">
        <p14:creationId xmlns:p14="http://schemas.microsoft.com/office/powerpoint/2010/main" xmlns="" val="50531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1400" dirty="0" smtClean="0"/>
              <a:t> Вышивать </a:t>
            </a:r>
            <a:r>
              <a:rPr lang="ru-RU" sz="1400" dirty="0"/>
              <a:t>стало модным – этим рукоделием длинными зимними вечерами занимались и мещанки, и купчихи, и светские дамы. Вышивали везде – в Сибири, </a:t>
            </a:r>
            <a:r>
              <a:rPr lang="ru-RU" sz="1400" dirty="0" err="1"/>
              <a:t>Приуралье</a:t>
            </a:r>
            <a:r>
              <a:rPr lang="ru-RU" sz="1400" dirty="0"/>
              <a:t>, Поволжье, на Севере и Дальнем Востоке.</a:t>
            </a:r>
            <a:endParaRPr lang="ru-RU" sz="1400" b="1" cap="al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3"/>
            <a:ext cx="8229600" cy="4752529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484783"/>
            <a:ext cx="5184576" cy="475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008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844824"/>
            <a:ext cx="3600400" cy="424847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103" y="1600200"/>
            <a:ext cx="3470794" cy="4525963"/>
          </a:xfrm>
        </p:spPr>
      </p:pic>
    </p:spTree>
    <p:extLst>
      <p:ext uri="{BB962C8B-B14F-4D97-AF65-F5344CB8AC3E}">
        <p14:creationId xmlns:p14="http://schemas.microsoft.com/office/powerpoint/2010/main" xmlns="" val="357404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70" y="1600200"/>
            <a:ext cx="3947060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750943"/>
            <a:ext cx="4038600" cy="4224476"/>
          </a:xfrm>
        </p:spPr>
      </p:pic>
    </p:spTree>
    <p:extLst>
      <p:ext uri="{BB962C8B-B14F-4D97-AF65-F5344CB8AC3E}">
        <p14:creationId xmlns:p14="http://schemas.microsoft.com/office/powerpoint/2010/main" xmlns="" val="361831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282154"/>
          </a:xfrm>
        </p:spPr>
        <p:txBody>
          <a:bodyPr>
            <a:normAutofit/>
          </a:bodyPr>
          <a:lstStyle/>
          <a:p>
            <a:r>
              <a:rPr lang="ru-RU" sz="1600" dirty="0"/>
              <a:t>Расшивались народные и городские костюмы,  царская одежда, иконы, книги, церковная одежда, образки. Именно наши, русские женщины начали дополнительно к бусинам применять в вышивке и другие материалы. Использовались ракушки, пуговки, кораллы, монетки и даже жемчуг и драгоценные камни. 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611138"/>
            <a:ext cx="3168352" cy="4483517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772816"/>
            <a:ext cx="4100264" cy="4032448"/>
          </a:xfrm>
        </p:spPr>
      </p:pic>
    </p:spTree>
    <p:extLst>
      <p:ext uri="{BB962C8B-B14F-4D97-AF65-F5344CB8AC3E}">
        <p14:creationId xmlns:p14="http://schemas.microsoft.com/office/powerpoint/2010/main" xmlns="" val="324759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550" y="1844824"/>
            <a:ext cx="3009900" cy="403244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7888" y="1600201"/>
            <a:ext cx="3379223" cy="4349080"/>
          </a:xfrm>
        </p:spPr>
      </p:pic>
    </p:spTree>
    <p:extLst>
      <p:ext uri="{BB962C8B-B14F-4D97-AF65-F5344CB8AC3E}">
        <p14:creationId xmlns:p14="http://schemas.microsoft.com/office/powerpoint/2010/main" xmlns="" val="342055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 Украшали </a:t>
            </a:r>
            <a:r>
              <a:rPr lang="ru-RU" sz="1400" dirty="0"/>
              <a:t>шкатулки, кошельки, сумки, подсвечники, подстаканники, флаконы – всего не перечислить. А женские украшения! Пояски, сережки, воротники, монисто, ожерелья, шнуры, </a:t>
            </a:r>
            <a:r>
              <a:rPr lang="ru-RU" sz="1400" dirty="0" err="1"/>
              <a:t>зажельники</a:t>
            </a:r>
            <a:r>
              <a:rPr lang="ru-RU" sz="1400" dirty="0"/>
              <a:t>, бахрома на головных уборах, скатерти — украшались  бисером, делая их неповторимыми и оригинальными. Российские мастерицы были талантливы и самобытны.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1600200"/>
            <a:ext cx="4104456" cy="4525963"/>
          </a:xfrm>
        </p:spPr>
      </p:pic>
    </p:spTree>
    <p:extLst>
      <p:ext uri="{BB962C8B-B14F-4D97-AF65-F5344CB8AC3E}">
        <p14:creationId xmlns:p14="http://schemas.microsoft.com/office/powerpoint/2010/main" xmlns="" val="214426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ТЕМА:</a:t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b="1" dirty="0"/>
              <a:t>«БИСЕР И БИСЕРОПЛЕТЕНИЕ</a:t>
            </a:r>
            <a:r>
              <a:rPr lang="ru-RU" sz="1800" b="1" dirty="0" smtClean="0"/>
              <a:t>»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ru-RU" sz="1800" b="1" dirty="0"/>
              <a:t>ГОРОДСКАЯ НАУЧНО – ПОЗНАВАТЕЛЬНАЯ КОНФЕРЕНЦИЯ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ДЛЯ МЛАДШИХ ШКОЛЬНИКОВ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«ШАГ В НАУКУ»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Средняя школа №1  4 «А» </a:t>
            </a:r>
            <a:r>
              <a:rPr lang="ru-RU" sz="1800" dirty="0" err="1" smtClean="0"/>
              <a:t>Шкваринская</a:t>
            </a:r>
            <a:r>
              <a:rPr lang="ru-RU" sz="1800" dirty="0" smtClean="0"/>
              <a:t> Анастасия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488" y="2643182"/>
            <a:ext cx="3159801" cy="3281257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335178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513439"/>
            <a:ext cx="4038600" cy="307580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643524"/>
            <a:ext cx="4038600" cy="2873708"/>
          </a:xfrm>
        </p:spPr>
      </p:pic>
    </p:spTree>
    <p:extLst>
      <p:ext uri="{BB962C8B-B14F-4D97-AF65-F5344CB8AC3E}">
        <p14:creationId xmlns:p14="http://schemas.microsoft.com/office/powerpoint/2010/main" xmlns="" val="165073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565" y="1600200"/>
            <a:ext cx="3027869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844825"/>
            <a:ext cx="4038600" cy="4032448"/>
          </a:xfrm>
        </p:spPr>
      </p:pic>
    </p:spTree>
    <p:extLst>
      <p:ext uri="{BB962C8B-B14F-4D97-AF65-F5344CB8AC3E}">
        <p14:creationId xmlns:p14="http://schemas.microsoft.com/office/powerpoint/2010/main" xmlns="" val="163140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07288" cy="1786210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Постепенно сложилась наша, русская школа </a:t>
            </a:r>
            <a:r>
              <a:rPr lang="ru-RU" sz="2200" dirty="0" err="1"/>
              <a:t>б</a:t>
            </a:r>
            <a:r>
              <a:rPr lang="ru-RU" sz="2200" dirty="0" err="1" smtClean="0"/>
              <a:t>исероплетения</a:t>
            </a:r>
            <a:r>
              <a:rPr lang="ru-RU" sz="2200" dirty="0"/>
              <a:t>. В  XIX   и </a:t>
            </a:r>
            <a:r>
              <a:rPr lang="ru-RU" sz="2200" dirty="0" smtClean="0"/>
              <a:t>начале XX</a:t>
            </a:r>
            <a:r>
              <a:rPr lang="ru-RU" sz="2200" dirty="0"/>
              <a:t> веков шедевры российских мастериц получили известность в Европе и Америке. Во многих европейских магазинах можно было купить работы наших, русских мастериц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r>
              <a:rPr lang="ru-RU" b="1" cap="all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16832"/>
            <a:ext cx="7931224" cy="4209331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dirty="0" smtClean="0"/>
              <a:t>  </a:t>
            </a:r>
            <a:endParaRPr lang="ru-RU" dirty="0"/>
          </a:p>
          <a:p>
            <a:pPr marL="0" indent="0" fontAlgn="base">
              <a:buNone/>
            </a:pPr>
            <a:r>
              <a:rPr lang="ru-RU" dirty="0" smtClean="0"/>
              <a:t> </a:t>
            </a:r>
            <a:endParaRPr lang="ru-RU" dirty="0"/>
          </a:p>
          <a:p>
            <a:pPr marL="0" indent="0" fontAlgn="base">
              <a:buNone/>
            </a:pP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500" y="2062162"/>
            <a:ext cx="7239000" cy="352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862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844824"/>
            <a:ext cx="3168351" cy="388843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7500" y="2008981"/>
            <a:ext cx="2540000" cy="3708400"/>
          </a:xfrm>
        </p:spPr>
      </p:pic>
    </p:spTree>
    <p:extLst>
      <p:ext uri="{BB962C8B-B14F-4D97-AF65-F5344CB8AC3E}">
        <p14:creationId xmlns:p14="http://schemas.microsoft.com/office/powerpoint/2010/main" xmlns="" val="100161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916832"/>
            <a:ext cx="4038600" cy="388843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3594" y="1600201"/>
            <a:ext cx="2407812" cy="4205064"/>
          </a:xfrm>
        </p:spPr>
      </p:pic>
    </p:spTree>
    <p:extLst>
      <p:ext uri="{BB962C8B-B14F-4D97-AF65-F5344CB8AC3E}">
        <p14:creationId xmlns:p14="http://schemas.microsoft.com/office/powerpoint/2010/main" xmlns="" val="326648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845" y="1600200"/>
            <a:ext cx="3453309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9448" y="1775139"/>
            <a:ext cx="2956104" cy="4176084"/>
          </a:xfrm>
        </p:spPr>
      </p:pic>
    </p:spTree>
    <p:extLst>
      <p:ext uri="{BB962C8B-B14F-4D97-AF65-F5344CB8AC3E}">
        <p14:creationId xmlns:p14="http://schemas.microsoft.com/office/powerpoint/2010/main" xmlns="" val="111901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498178"/>
          </a:xfrm>
        </p:spPr>
        <p:txBody>
          <a:bodyPr>
            <a:normAutofit/>
          </a:bodyPr>
          <a:lstStyle/>
          <a:p>
            <a:r>
              <a:rPr lang="ru-RU" sz="1400" dirty="0"/>
              <a:t>Плетение из бисера – занятие кропотливое и требующее немалых временных затрат. Но какие удивительные, яркие и уникальные вещицы можно получить, овладев этой техникой плетения!</a:t>
            </a:r>
            <a:br>
              <a:rPr lang="ru-RU" sz="1400" dirty="0"/>
            </a:br>
            <a:r>
              <a:rPr lang="ru-RU" sz="1400" dirty="0"/>
              <a:t>Не </a:t>
            </a:r>
            <a:r>
              <a:rPr lang="ru-RU" sz="1400" dirty="0" smtClean="0"/>
              <a:t>буду </a:t>
            </a:r>
            <a:r>
              <a:rPr lang="ru-RU" sz="1400" dirty="0"/>
              <a:t>скрывать, для того чтобы понять, как можно сделать из бисера разнообразные браслеты, </a:t>
            </a:r>
            <a:r>
              <a:rPr lang="ru-RU" sz="1400" dirty="0" smtClean="0"/>
              <a:t>подвески и </a:t>
            </a:r>
            <a:r>
              <a:rPr lang="ru-RU" sz="1400" dirty="0"/>
              <a:t>другие многочисленные вещицы, необходимо потратить не один час </a:t>
            </a:r>
            <a:r>
              <a:rPr lang="ru-RU" sz="1400" dirty="0" smtClean="0"/>
              <a:t>времени.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099" y="1916113"/>
            <a:ext cx="6874261" cy="4210050"/>
          </a:xfrm>
        </p:spPr>
      </p:pic>
    </p:spTree>
    <p:extLst>
      <p:ext uri="{BB962C8B-B14F-4D97-AF65-F5344CB8AC3E}">
        <p14:creationId xmlns:p14="http://schemas.microsoft.com/office/powerpoint/2010/main" xmlns="" val="24396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«Сердце океана»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1" y="1600201"/>
            <a:ext cx="4104456" cy="3989040"/>
          </a:xfrm>
        </p:spPr>
      </p:pic>
    </p:spTree>
    <p:extLst>
      <p:ext uri="{BB962C8B-B14F-4D97-AF65-F5344CB8AC3E}">
        <p14:creationId xmlns:p14="http://schemas.microsoft.com/office/powerpoint/2010/main" xmlns="" val="405863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На Пасху я вышила бисером пасхальные яйца. Получился очень хороший подарок</a:t>
            </a: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1600200"/>
            <a:ext cx="3744415" cy="4525963"/>
          </a:xfrm>
        </p:spPr>
      </p:pic>
    </p:spTree>
    <p:extLst>
      <p:ext uri="{BB962C8B-B14F-4D97-AF65-F5344CB8AC3E}">
        <p14:creationId xmlns:p14="http://schemas.microsoft.com/office/powerpoint/2010/main" xmlns="" val="152670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Для мамы и бабушки на 8 марта  сплела красивые цветы</a:t>
            </a: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1" y="1600201"/>
            <a:ext cx="3528392" cy="4349080"/>
          </a:xfrm>
        </p:spPr>
      </p:pic>
    </p:spTree>
    <p:extLst>
      <p:ext uri="{BB962C8B-B14F-4D97-AF65-F5344CB8AC3E}">
        <p14:creationId xmlns:p14="http://schemas.microsoft.com/office/powerpoint/2010/main" xmlns="" val="70367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ОГЛАВЛЕНИЕ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/>
              <a:t> </a:t>
            </a:r>
            <a:endParaRPr lang="ru-RU" sz="1400" dirty="0"/>
          </a:p>
          <a:p>
            <a:pPr marL="0" indent="0">
              <a:buNone/>
            </a:pPr>
            <a:r>
              <a:rPr lang="ru-RU" sz="1400" b="1" dirty="0"/>
              <a:t> </a:t>
            </a:r>
            <a:endParaRPr lang="ru-RU" sz="1400" dirty="0"/>
          </a:p>
          <a:p>
            <a:r>
              <a:rPr lang="en-US" sz="1400" dirty="0"/>
              <a:t>I.  </a:t>
            </a:r>
            <a:r>
              <a:rPr lang="ru-RU" sz="1400" dirty="0"/>
              <a:t>Введение..................................................................................................................................3</a:t>
            </a:r>
          </a:p>
          <a:p>
            <a:r>
              <a:rPr lang="en-US" sz="1400" dirty="0"/>
              <a:t>II.  </a:t>
            </a:r>
            <a:r>
              <a:rPr lang="ru-RU" sz="1400" dirty="0"/>
              <a:t>Постановка целей и задач исследования.............................................................................3</a:t>
            </a:r>
          </a:p>
          <a:p>
            <a:r>
              <a:rPr lang="en-US" sz="1400" dirty="0"/>
              <a:t>III</a:t>
            </a:r>
            <a:r>
              <a:rPr lang="ru-RU" sz="1400" dirty="0"/>
              <a:t>. Теоретическая часть</a:t>
            </a:r>
            <a:r>
              <a:rPr lang="ru-RU" sz="1400" dirty="0" smtClean="0"/>
              <a:t>...............................................................................................................4</a:t>
            </a:r>
            <a:endParaRPr lang="ru-RU" sz="1400" dirty="0"/>
          </a:p>
          <a:p>
            <a:r>
              <a:rPr lang="ru-RU" sz="1400" dirty="0"/>
              <a:t>1. Где и когда придумали </a:t>
            </a:r>
            <a:r>
              <a:rPr lang="ru-RU" sz="1400" dirty="0" smtClean="0"/>
              <a:t>бисер?..............................................................................................5</a:t>
            </a:r>
            <a:endParaRPr lang="ru-RU" sz="1400" dirty="0"/>
          </a:p>
          <a:p>
            <a:r>
              <a:rPr lang="ru-RU" sz="1400" dirty="0"/>
              <a:t>2. </a:t>
            </a:r>
            <a:r>
              <a:rPr lang="ru-RU" sz="1400" dirty="0" smtClean="0"/>
              <a:t>История вышивки бисером………............................................................................................9</a:t>
            </a:r>
            <a:endParaRPr lang="ru-RU" sz="1400" dirty="0"/>
          </a:p>
          <a:p>
            <a:r>
              <a:rPr lang="en-US" sz="1400" dirty="0"/>
              <a:t>IV</a:t>
            </a:r>
            <a:r>
              <a:rPr lang="ru-RU" sz="1400" dirty="0"/>
              <a:t>. Практическая часть</a:t>
            </a:r>
            <a:r>
              <a:rPr lang="ru-RU" sz="1400" dirty="0" smtClean="0"/>
              <a:t>................................................................................................................15</a:t>
            </a:r>
            <a:endParaRPr lang="ru-RU" sz="1400" dirty="0"/>
          </a:p>
          <a:p>
            <a:r>
              <a:rPr lang="ru-RU" sz="1400" dirty="0"/>
              <a:t>1.  </a:t>
            </a:r>
            <a:r>
              <a:rPr lang="ru-RU" sz="1400" dirty="0" smtClean="0"/>
              <a:t>Что можно сделать из бисера................................................................................................15</a:t>
            </a:r>
            <a:endParaRPr lang="ru-RU" sz="1400" dirty="0"/>
          </a:p>
          <a:p>
            <a:r>
              <a:rPr lang="ru-RU" sz="1400" dirty="0" smtClean="0"/>
              <a:t>2. </a:t>
            </a:r>
            <a:r>
              <a:rPr lang="ru-RU" sz="1400" dirty="0"/>
              <a:t>Интересные факты </a:t>
            </a:r>
            <a:r>
              <a:rPr lang="ru-RU" sz="1400" dirty="0" smtClean="0"/>
              <a:t>из истории бисера...................................................................................15</a:t>
            </a:r>
            <a:endParaRPr lang="ru-RU" sz="1400" dirty="0"/>
          </a:p>
          <a:p>
            <a:r>
              <a:rPr lang="en-US" sz="1400" dirty="0"/>
              <a:t>V</a:t>
            </a:r>
            <a:r>
              <a:rPr lang="ru-RU" sz="1400" dirty="0"/>
              <a:t>. Выводы</a:t>
            </a:r>
            <a:r>
              <a:rPr lang="ru-RU" sz="1400" dirty="0" smtClean="0"/>
              <a:t>......................................................................................................................................24</a:t>
            </a:r>
            <a:endParaRPr lang="ru-RU" sz="1400" dirty="0"/>
          </a:p>
          <a:p>
            <a:pPr marL="0" indent="0">
              <a:buNone/>
            </a:pPr>
            <a:r>
              <a:rPr lang="ru-RU" sz="1400" dirty="0" smtClean="0"/>
              <a:t> </a:t>
            </a:r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19196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подснежники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0819" y="1600200"/>
            <a:ext cx="3215397" cy="4525963"/>
          </a:xfrm>
        </p:spPr>
      </p:pic>
    </p:spTree>
    <p:extLst>
      <p:ext uri="{BB962C8B-B14F-4D97-AF65-F5344CB8AC3E}">
        <p14:creationId xmlns:p14="http://schemas.microsoft.com/office/powerpoint/2010/main" xmlns="" val="7831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Мимоза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5" y="1600200"/>
            <a:ext cx="3528392" cy="4525963"/>
          </a:xfrm>
        </p:spPr>
      </p:pic>
    </p:spTree>
    <p:extLst>
      <p:ext uri="{BB962C8B-B14F-4D97-AF65-F5344CB8AC3E}">
        <p14:creationId xmlns:p14="http://schemas.microsoft.com/office/powerpoint/2010/main" xmlns="" val="11050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Сад цветов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0819" y="1600200"/>
            <a:ext cx="3071381" cy="4525963"/>
          </a:xfrm>
        </p:spPr>
      </p:pic>
    </p:spTree>
    <p:extLst>
      <p:ext uri="{BB962C8B-B14F-4D97-AF65-F5344CB8AC3E}">
        <p14:creationId xmlns:p14="http://schemas.microsoft.com/office/powerpoint/2010/main" xmlns="" val="317654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«Янтарное дерево». Подарок маме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0819" y="1600201"/>
            <a:ext cx="3071381" cy="4349080"/>
          </a:xfrm>
        </p:spPr>
      </p:pic>
    </p:spTree>
    <p:extLst>
      <p:ext uri="{BB962C8B-B14F-4D97-AF65-F5344CB8AC3E}">
        <p14:creationId xmlns:p14="http://schemas.microsoft.com/office/powerpoint/2010/main" xmlns="" val="114321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Как здорово украшать ёлку игрушками, которые сделала сама!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0819" y="1600201"/>
            <a:ext cx="2855357" cy="4133055"/>
          </a:xfrm>
        </p:spPr>
      </p:pic>
    </p:spTree>
    <p:extLst>
      <p:ext uri="{BB962C8B-B14F-4D97-AF65-F5344CB8AC3E}">
        <p14:creationId xmlns:p14="http://schemas.microsoft.com/office/powerpoint/2010/main" xmlns="" val="178847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Ёлочные </a:t>
            </a:r>
            <a:r>
              <a:rPr lang="ru-RU" dirty="0" err="1" smtClean="0"/>
              <a:t>игушки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5" y="1600201"/>
            <a:ext cx="3240360" cy="4061048"/>
          </a:xfrm>
        </p:spPr>
      </p:pic>
    </p:spTree>
    <p:extLst>
      <p:ext uri="{BB962C8B-B14F-4D97-AF65-F5344CB8AC3E}">
        <p14:creationId xmlns:p14="http://schemas.microsoft.com/office/powerpoint/2010/main" xmlns="" val="264382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664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Из бисера получаются очень красивые и оригинальные украшения. Вы можете быть уверены, что таких нет ни у кого!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0819" y="1600200"/>
            <a:ext cx="3071381" cy="4525963"/>
          </a:xfrm>
        </p:spPr>
      </p:pic>
    </p:spTree>
    <p:extLst>
      <p:ext uri="{BB962C8B-B14F-4D97-AF65-F5344CB8AC3E}">
        <p14:creationId xmlns:p14="http://schemas.microsoft.com/office/powerpoint/2010/main" xmlns="" val="338758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Подвески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396" y="1600200"/>
            <a:ext cx="8057208" cy="4525963"/>
          </a:xfrm>
        </p:spPr>
      </p:pic>
    </p:spTree>
    <p:extLst>
      <p:ext uri="{BB962C8B-B14F-4D97-AF65-F5344CB8AC3E}">
        <p14:creationId xmlns:p14="http://schemas.microsoft.com/office/powerpoint/2010/main" xmlns="" val="322091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Кольца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396" y="1600200"/>
            <a:ext cx="8057208" cy="4525963"/>
          </a:xfrm>
        </p:spPr>
      </p:pic>
    </p:spTree>
    <p:extLst>
      <p:ext uri="{BB962C8B-B14F-4D97-AF65-F5344CB8AC3E}">
        <p14:creationId xmlns:p14="http://schemas.microsoft.com/office/powerpoint/2010/main" xmlns="" val="268130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600" b="1" dirty="0"/>
              <a:t>I</a:t>
            </a:r>
            <a:r>
              <a:rPr lang="ru-RU" sz="1600" b="1" dirty="0"/>
              <a:t>. Введение.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472608"/>
          </a:xfrm>
        </p:spPr>
        <p:txBody>
          <a:bodyPr>
            <a:normAutofit fontScale="77500" lnSpcReduction="20000"/>
          </a:bodyPr>
          <a:lstStyle/>
          <a:p>
            <a:r>
              <a:rPr lang="ru-RU" sz="2000" dirty="0" smtClean="0"/>
              <a:t>Однажды мы с мамой пришли в школу №3, чтобы посмотреть какие там есть кружки. В одном из классов была очень приветливый педагог, Ольга Анатольевна, которая показала мне разные поделки из бисера. Они были очень красивые!</a:t>
            </a:r>
            <a:endParaRPr lang="ru-RU" sz="2000" dirty="0"/>
          </a:p>
          <a:p>
            <a:r>
              <a:rPr lang="ru-RU" sz="2000" dirty="0"/>
              <a:t>Тогда я </a:t>
            </a:r>
            <a:r>
              <a:rPr lang="ru-RU" sz="2000" dirty="0" smtClean="0"/>
              <a:t>решила </a:t>
            </a:r>
            <a:r>
              <a:rPr lang="ru-RU" sz="2000" dirty="0"/>
              <a:t>тоже попробовать. Мне показалось, что это </a:t>
            </a:r>
            <a:r>
              <a:rPr lang="ru-RU" sz="2000" dirty="0" smtClean="0"/>
              <a:t>не очень тяжело! </a:t>
            </a:r>
            <a:r>
              <a:rPr lang="ru-RU" sz="2000" dirty="0"/>
              <a:t>Поначалу  я </a:t>
            </a:r>
            <a:r>
              <a:rPr lang="ru-RU" sz="2000" dirty="0" smtClean="0"/>
              <a:t>очень часто обращалась к педагогу за советом, но потом могла работать самостоятельно.</a:t>
            </a:r>
            <a:endParaRPr lang="ru-RU" sz="2000" dirty="0"/>
          </a:p>
          <a:p>
            <a:r>
              <a:rPr lang="ru-RU" sz="2000" dirty="0" smtClean="0"/>
              <a:t>Занятие </a:t>
            </a:r>
            <a:r>
              <a:rPr lang="ru-RU" sz="2000" dirty="0" err="1" smtClean="0"/>
              <a:t>бисероплетением</a:t>
            </a:r>
            <a:r>
              <a:rPr lang="ru-RU" sz="2000" dirty="0" smtClean="0"/>
              <a:t> развивает усидчивость и внимание. И очень приятно осознавать, что когда работа закончена, именно я сделала такую красоту! Всем своим родным и близким я дарю подарки сделанные своими руками и вижу как они им нравятся.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 </a:t>
            </a:r>
          </a:p>
          <a:p>
            <a:pPr marL="0" indent="0">
              <a:buNone/>
            </a:pPr>
            <a:r>
              <a:rPr lang="ru-RU" sz="2000" b="1" u="sng" dirty="0"/>
              <a:t>Гипотеза</a:t>
            </a:r>
            <a:r>
              <a:rPr lang="ru-RU" sz="2000" b="1" dirty="0"/>
              <a:t> </a:t>
            </a:r>
            <a:r>
              <a:rPr lang="ru-RU" sz="2000" dirty="0"/>
              <a:t>: </a:t>
            </a:r>
          </a:p>
          <a:p>
            <a:r>
              <a:rPr lang="ru-RU" sz="2000" dirty="0" smtClean="0"/>
              <a:t>  Является ли </a:t>
            </a:r>
            <a:r>
              <a:rPr lang="ru-RU" sz="2000" dirty="0" err="1" smtClean="0"/>
              <a:t>бисероплетение</a:t>
            </a:r>
            <a:r>
              <a:rPr lang="ru-RU" sz="2000" dirty="0" smtClean="0"/>
              <a:t> искусством? </a:t>
            </a:r>
          </a:p>
          <a:p>
            <a:endParaRPr lang="ru-RU" sz="2000" dirty="0" smtClean="0"/>
          </a:p>
          <a:p>
            <a:pPr marL="0" indent="0">
              <a:buNone/>
            </a:pPr>
            <a:r>
              <a:rPr lang="ru-RU" sz="2000" b="1" dirty="0" smtClean="0"/>
              <a:t> </a:t>
            </a:r>
            <a:r>
              <a:rPr lang="en-US" sz="2000" b="1" dirty="0" smtClean="0"/>
              <a:t>II</a:t>
            </a:r>
            <a:r>
              <a:rPr lang="ru-RU" sz="2000" b="1" dirty="0"/>
              <a:t>. Постановка целей и задач исследования </a:t>
            </a:r>
            <a:endParaRPr lang="ru-RU" sz="2000" dirty="0" smtClean="0"/>
          </a:p>
          <a:p>
            <a:r>
              <a:rPr lang="ru-RU" sz="2000" dirty="0"/>
              <a:t> </a:t>
            </a:r>
            <a:r>
              <a:rPr lang="ru-RU" sz="2000" b="1" u="sng" dirty="0"/>
              <a:t>Цель: </a:t>
            </a:r>
            <a:endParaRPr lang="ru-RU" sz="2000" dirty="0"/>
          </a:p>
          <a:p>
            <a:r>
              <a:rPr lang="ru-RU" sz="2000" dirty="0"/>
              <a:t>1. Понять когда и для чего люди придумали бисер.</a:t>
            </a:r>
          </a:p>
          <a:p>
            <a:r>
              <a:rPr lang="ru-RU" sz="2000" dirty="0"/>
              <a:t>2. Показать, что можно сделать из бисера.    </a:t>
            </a:r>
          </a:p>
          <a:p>
            <a:pPr marL="0" indent="0">
              <a:buNone/>
            </a:pPr>
            <a:r>
              <a:rPr lang="ru-RU" sz="2000" b="1" dirty="0"/>
              <a:t> </a:t>
            </a:r>
            <a:endParaRPr lang="ru-RU" sz="2000" dirty="0"/>
          </a:p>
          <a:p>
            <a:r>
              <a:rPr lang="ru-RU" sz="2000" b="1" u="sng" dirty="0"/>
              <a:t>Задачи: </a:t>
            </a:r>
            <a:endParaRPr lang="ru-RU" sz="2000" dirty="0"/>
          </a:p>
          <a:p>
            <a:pPr lvl="0"/>
            <a:r>
              <a:rPr lang="ru-RU" sz="2000" dirty="0"/>
              <a:t>Изучить историю бисера.</a:t>
            </a:r>
          </a:p>
          <a:p>
            <a:pPr lvl="0"/>
            <a:r>
              <a:rPr lang="ru-RU" sz="2000" dirty="0"/>
              <a:t>Какие бывают разновидности бисера. </a:t>
            </a:r>
          </a:p>
          <a:p>
            <a:pPr lvl="0"/>
            <a:r>
              <a:rPr lang="ru-RU" sz="2000" dirty="0"/>
              <a:t>Рассказать о поделках из бисера.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685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Мои работы участвовали в различных областных и городских соревнованиях, где занимали первые места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1600200"/>
            <a:ext cx="3736089" cy="4525963"/>
          </a:xfrm>
        </p:spPr>
      </p:pic>
    </p:spTree>
    <p:extLst>
      <p:ext uri="{BB962C8B-B14F-4D97-AF65-F5344CB8AC3E}">
        <p14:creationId xmlns:p14="http://schemas.microsoft.com/office/powerpoint/2010/main" xmlns="" val="248651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700808"/>
            <a:ext cx="3439731" cy="44644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7634" y="1600200"/>
            <a:ext cx="3439731" cy="4525963"/>
          </a:xfrm>
        </p:spPr>
      </p:pic>
    </p:spTree>
    <p:extLst>
      <p:ext uri="{BB962C8B-B14F-4D97-AF65-F5344CB8AC3E}">
        <p14:creationId xmlns:p14="http://schemas.microsoft.com/office/powerpoint/2010/main" xmlns="" val="250740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/>
              <a:t>ИНТЕРЕСНЫЕ ФАКТЫ ИЗ ИСТОРИИ БИСЕРА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fontAlgn="base"/>
            <a:r>
              <a:rPr lang="ru-RU" dirty="0"/>
              <a:t>Древние шаманы и колдуны буквально увешивались ими — это подтверждают раскопки, которые делают археологи.</a:t>
            </a:r>
          </a:p>
          <a:p>
            <a:pPr fontAlgn="base"/>
            <a:r>
              <a:rPr lang="ru-RU" dirty="0"/>
              <a:t>Жители Африки, индейцы из Америки были уверены, что бусины изгоняют злых духов, поэтому тоже нашивали их на одежду. Индейцы ими украшали жилища и предметы обихода — считали, что это оберег от злых сил.</a:t>
            </a:r>
          </a:p>
          <a:p>
            <a:pPr fontAlgn="base"/>
            <a:r>
              <a:rPr lang="ru-RU" dirty="0"/>
              <a:t>У народов Африки есть ритуал посвящения в мужчины. Обряд сопровождается прокалыванием носа и ушных раковин, в которые вставляются украшения из бисера. Украшения из бусинок специально изготавливают и для свадебных обрядов.</a:t>
            </a:r>
          </a:p>
          <a:p>
            <a:pPr fontAlgn="base"/>
            <a:r>
              <a:rPr lang="ru-RU" dirty="0"/>
              <a:t>А вот африканское племя зулусов использовало бусины в качестве сообщений или писем.</a:t>
            </a:r>
          </a:p>
          <a:p>
            <a:pPr fontAlgn="base"/>
            <a:r>
              <a:rPr lang="ru-RU" dirty="0"/>
              <a:t>Вы наверняка видели индейцев, украшенных на лице нитями бус — нос, нижняя губа, уши. Таким образом они оберегают отверстия на голове от проникновения злых духов. вот такая традиция.  Да что говорить, у нас, в Древней Руси князья носили серьгу в ухе ( в одном) — с той же целью!</a:t>
            </a:r>
          </a:p>
          <a:p>
            <a:pPr fontAlgn="base"/>
            <a:r>
              <a:rPr lang="ru-RU" dirty="0"/>
              <a:t>Правители Индии, назначая себе преемника вручал ему браслет.</a:t>
            </a:r>
          </a:p>
          <a:p>
            <a:pPr fontAlgn="base"/>
            <a:r>
              <a:rPr lang="ru-RU" dirty="0"/>
              <a:t>Попозже, в средние века, украшения из бисера стали символом благополучия и достатка. В Германии воины носили его как знак доблести.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584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/>
              <a:t>V</a:t>
            </a:r>
            <a:r>
              <a:rPr lang="ru-RU" sz="2800" b="1" dirty="0"/>
              <a:t>. Выводы.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600" b="1" dirty="0"/>
              <a:t>Искусство </a:t>
            </a:r>
            <a:r>
              <a:rPr lang="ru-RU" sz="1600" b="1" dirty="0" err="1"/>
              <a:t>бисероплетения</a:t>
            </a:r>
            <a:r>
              <a:rPr lang="ru-RU" sz="1600" dirty="0"/>
              <a:t> доставляет массу положительных эмоций. Разнообразие насыщенных оттенков, безусловно, способно сделать окружающий мир намного незаурядней и ярче. Мастера, занимающиеся </a:t>
            </a:r>
            <a:r>
              <a:rPr lang="ru-RU" sz="1600" dirty="0" err="1"/>
              <a:t>бисероплетением</a:t>
            </a:r>
            <a:r>
              <a:rPr lang="ru-RU" sz="1600" dirty="0"/>
              <a:t> профессионально, создают роскошные и элегантные изделия, поражающие глаз простого обывателя своим великолепием. Но не исключено, что вещь, сделанная руками </a:t>
            </a:r>
            <a:r>
              <a:rPr lang="ru-RU" sz="1600" dirty="0" smtClean="0"/>
              <a:t>обыкновенного человека, </a:t>
            </a:r>
            <a:r>
              <a:rPr lang="ru-RU" sz="1600" dirty="0"/>
              <a:t>подарит своему обладателю намного больше впечатлений. Ведь, как правило, изготавливаются такие подарки с особой теплотой, заботой и любовью</a:t>
            </a:r>
            <a:r>
              <a:rPr lang="ru-RU" sz="1600" dirty="0" smtClean="0"/>
              <a:t>.</a:t>
            </a:r>
          </a:p>
          <a:p>
            <a:r>
              <a:rPr lang="ru-RU" sz="1600" dirty="0"/>
              <a:t>Увлекательное </a:t>
            </a:r>
            <a:r>
              <a:rPr lang="ru-RU" sz="1600" dirty="0" err="1"/>
              <a:t>бисероплетение</a:t>
            </a:r>
            <a:r>
              <a:rPr lang="ru-RU" sz="1600" dirty="0"/>
              <a:t> может стать не только простым хобби, но и перерасти в серьезную страсть и даже профессию. Желание сделать притягательное украшение из бисера своими руками победит любой страх, который может возникнуть, глядя на </a:t>
            </a:r>
            <a:r>
              <a:rPr lang="ru-RU" sz="1600" dirty="0" smtClean="0"/>
              <a:t>непонятную</a:t>
            </a:r>
            <a:r>
              <a:rPr lang="ru-RU" sz="1600" dirty="0"/>
              <a:t>, на первый взгляд, схему какого-либо очаровательного изделия</a:t>
            </a:r>
            <a:r>
              <a:rPr lang="ru-RU" sz="1600" dirty="0" smtClean="0"/>
              <a:t>.</a:t>
            </a:r>
          </a:p>
          <a:p>
            <a:pPr fontAlgn="base"/>
            <a:r>
              <a:rPr lang="ru-RU" sz="1600" dirty="0"/>
              <a:t>Сейчас </a:t>
            </a:r>
            <a:r>
              <a:rPr lang="ru-RU" sz="1600" dirty="0" err="1"/>
              <a:t>бисероплетение</a:t>
            </a:r>
            <a:r>
              <a:rPr lang="ru-RU" sz="1600" dirty="0"/>
              <a:t> в России переживает новый </a:t>
            </a:r>
            <a:r>
              <a:rPr lang="ru-RU" sz="1600" dirty="0" smtClean="0"/>
              <a:t>расцвет </a:t>
            </a:r>
            <a:r>
              <a:rPr lang="ru-RU" sz="1600" dirty="0"/>
              <a:t>. И не только у нас, по всему миру интерес к этому  прекрасному виду творчества настолько велик, что создано большое количество  клубов, кружков. Издаются специальные журналы, сайты в интернете . Для большинства мастериц, </a:t>
            </a:r>
            <a:r>
              <a:rPr lang="ru-RU" sz="1600" dirty="0" err="1"/>
              <a:t>бисероплетение</a:t>
            </a:r>
            <a:r>
              <a:rPr lang="ru-RU" sz="1600" dirty="0"/>
              <a:t> –увлечение, которое приносит радость и окружающим и себе.</a:t>
            </a:r>
          </a:p>
          <a:p>
            <a:r>
              <a:rPr lang="ru-RU" sz="1600" dirty="0" err="1" smtClean="0"/>
              <a:t>Бисероплетение</a:t>
            </a:r>
            <a:r>
              <a:rPr lang="ru-RU" sz="1600" dirty="0" smtClean="0"/>
              <a:t> несомненно является искусством. На протяжении столетий люди усовершенствовали как сам бисер, так и само </a:t>
            </a:r>
            <a:r>
              <a:rPr lang="ru-RU" sz="1600" dirty="0" err="1" smtClean="0"/>
              <a:t>бисероплетение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79862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sz="2200" b="1" dirty="0" smtClean="0"/>
              <a:t>III</a:t>
            </a:r>
            <a:r>
              <a:rPr lang="ru-RU" sz="2200" b="1" dirty="0" smtClean="0"/>
              <a:t>. Теоретическая </a:t>
            </a:r>
            <a:r>
              <a:rPr lang="ru-RU" sz="2200" b="1" dirty="0"/>
              <a:t>часть</a:t>
            </a:r>
            <a:r>
              <a:rPr lang="ru-RU" sz="2200" b="1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b="1" dirty="0" smtClean="0"/>
              <a:t>1.Где </a:t>
            </a:r>
            <a:r>
              <a:rPr lang="ru-RU" sz="2000" b="1" dirty="0"/>
              <a:t>и когда придумали </a:t>
            </a:r>
            <a:r>
              <a:rPr lang="ru-RU" sz="2000" b="1" dirty="0" smtClean="0"/>
              <a:t>бисер?</a:t>
            </a:r>
          </a:p>
          <a:p>
            <a:pPr fontAlgn="base"/>
            <a:r>
              <a:rPr lang="ru-RU" sz="1800" dirty="0" smtClean="0"/>
              <a:t>Слово бисер произошло от арабского «</a:t>
            </a:r>
            <a:r>
              <a:rPr lang="ru-RU" sz="1800" dirty="0" err="1" smtClean="0"/>
              <a:t>бусра</a:t>
            </a:r>
            <a:r>
              <a:rPr lang="ru-RU" sz="1800" dirty="0" smtClean="0"/>
              <a:t>», «</a:t>
            </a:r>
            <a:r>
              <a:rPr lang="ru-RU" sz="1800" dirty="0" err="1" smtClean="0"/>
              <a:t>бусер</a:t>
            </a:r>
            <a:r>
              <a:rPr lang="ru-RU" sz="1800" dirty="0" smtClean="0"/>
              <a:t>», и  означает  оно   «фальшивый жемчуг». Существует очень интересная легенда, которая рассказывает о том, как бусинка впервые появилась. Согласно ей финикийские купцы перевозили из долины Нила природную соду. Плыли они по Средиземному морю, и однажды остановились на ночлег на пустынном песчаном берегу. Чтобы приготовить еду, купцы решили развести огонь, и обложили костер целыми кусками соды. А утром нашли в золе от костра твердый и сверкающий слиток, прекрасный и чистый, как вода. Так и появилось стекло.</a:t>
            </a:r>
          </a:p>
          <a:p>
            <a:pPr fontAlgn="base"/>
            <a:r>
              <a:rPr lang="ru-RU" sz="1800" dirty="0" smtClean="0"/>
              <a:t>Так была открыта технология изготовления стекла, и случилось это в IV тысячелетии до нашей эры. Это подтверждают находки, обнаруженные археологами в Египте и на Ближнем Востоке.  Чуть позже, в III веке до нашей эры началось развиваться производство стекла и в Китае. А вот изготовление непосредственно бисера началось гораздо позднее, в I тысячелетии до н.э., когда изобрели стеклодувную трубку.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52681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dirty="0" smtClean="0"/>
              <a:t>Тогда же и начали изготавливать изделия из бусинок. Украшения из стекла находят при раскопках в Египте, Месопотамии, Индии,  Греции. Со временем технология изготовления стекла усовершенствовалась, мастера -стеклодувы научились окрашивать стекло, а также делать его абсолютно прозрачным.</a:t>
            </a:r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600200"/>
            <a:ext cx="6048672" cy="4525963"/>
          </a:xfrm>
        </p:spPr>
      </p:pic>
    </p:spTree>
    <p:extLst>
      <p:ext uri="{BB962C8B-B14F-4D97-AF65-F5344CB8AC3E}">
        <p14:creationId xmlns:p14="http://schemas.microsoft.com/office/powerpoint/2010/main" xmlns="" val="419925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420888"/>
            <a:ext cx="4038600" cy="36724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204865"/>
            <a:ext cx="4038600" cy="3888432"/>
          </a:xfrm>
        </p:spPr>
      </p:pic>
    </p:spTree>
    <p:extLst>
      <p:ext uri="{BB962C8B-B14F-4D97-AF65-F5344CB8AC3E}">
        <p14:creationId xmlns:p14="http://schemas.microsoft.com/office/powerpoint/2010/main" xmlns="" val="297864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920880" cy="1354162"/>
          </a:xfrm>
        </p:spPr>
        <p:txBody>
          <a:bodyPr>
            <a:normAutofit fontScale="90000"/>
          </a:bodyPr>
          <a:lstStyle/>
          <a:p>
            <a:pPr algn="just" fontAlgn="base"/>
            <a:r>
              <a:rPr lang="ru-RU" sz="1300" dirty="0"/>
              <a:t>Ну а в Европе изготовление бисера началось в начале нашего тысячелетия. Сначала в Риме, затем распространилось по территории нынешней Франции, Германии. Но центром изготовления бисера в Средневековье  стала Венеция — многие века она единственная снабжала и Восток и Запад. Между прочим, бисер ценился настолько дорого, что его обменивали на золото, шелк и пряности — он был очень ходовым товаром.</a:t>
            </a:r>
            <a:br>
              <a:rPr lang="ru-RU" sz="1300" dirty="0"/>
            </a:br>
            <a:r>
              <a:rPr lang="ru-RU" sz="1300" dirty="0"/>
              <a:t>После открытия Америки вместо мастерских начали строить целые стекольные заводы. </a:t>
            </a:r>
            <a:r>
              <a:rPr lang="ru-RU" sz="1300" dirty="0" smtClean="0"/>
              <a:t>Бусы</a:t>
            </a:r>
            <a:r>
              <a:rPr lang="ru-RU" sz="1300" dirty="0"/>
              <a:t>, бисеринки пользовались огромной популярностью у туземцев. </a:t>
            </a:r>
            <a:r>
              <a:rPr lang="ru-RU" sz="1300" dirty="0" smtClean="0"/>
              <a:t> 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2060848"/>
            <a:ext cx="5256584" cy="3816424"/>
          </a:xfrm>
        </p:spPr>
      </p:pic>
    </p:spTree>
    <p:extLst>
      <p:ext uri="{BB962C8B-B14F-4D97-AF65-F5344CB8AC3E}">
        <p14:creationId xmlns:p14="http://schemas.microsoft.com/office/powerpoint/2010/main" xmlns="" val="221677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595" y="1600200"/>
            <a:ext cx="3391809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772816"/>
            <a:ext cx="4536504" cy="4464496"/>
          </a:xfrm>
        </p:spPr>
      </p:pic>
    </p:spTree>
    <p:extLst>
      <p:ext uri="{BB962C8B-B14F-4D97-AF65-F5344CB8AC3E}">
        <p14:creationId xmlns:p14="http://schemas.microsoft.com/office/powerpoint/2010/main" xmlns="" val="124519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636</Words>
  <Application>Microsoft Office PowerPoint</Application>
  <PresentationFormat>Экран (4:3)</PresentationFormat>
  <Paragraphs>77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 </vt:lpstr>
      <vt:lpstr>ТЕМА:   «БИСЕР И БИСЕРОПЛЕТЕНИЕ»  ГОРОДСКАЯ НАУЧНО – ПОЗНАВАТЕЛЬНАЯ КОНФЕРЕНЦИЯ  ДЛЯ МЛАДШИХ ШКОЛЬНИКОВ  «ШАГ В НАУКУ» Средняя школа №1  4 «А» Шкваринская Анастасия</vt:lpstr>
      <vt:lpstr>ОГЛАВЛЕНИЕ </vt:lpstr>
      <vt:lpstr>I. Введение.</vt:lpstr>
      <vt:lpstr>III. Теоретическая часть.</vt:lpstr>
      <vt:lpstr>Тогда же и начали изготавливать изделия из бусинок. Украшения из стекла находят при раскопках в Египте, Месопотамии, Индии,  Греции. Со временем технология изготовления стекла усовершенствовалась, мастера -стеклодувы научились окрашивать стекло, а также делать его абсолютно прозрачным.</vt:lpstr>
      <vt:lpstr>Слайд 7</vt:lpstr>
      <vt:lpstr>Ну а в Европе изготовление бисера началось в начале нашего тысячелетия. Сначала в Риме, затем распространилось по территории нынешней Франции, Германии. Но центром изготовления бисера в Средневековье  стала Венеция — многие века она единственная снабжала и Восток и Запад. Между прочим, бисер ценился настолько дорого, что его обменивали на золото, шелк и пряности — он был очень ходовым товаром. После открытия Америки вместо мастерских начали строить целые стекольные заводы. Бусы, бисеринки пользовались огромной популярностью у туземцев.   </vt:lpstr>
      <vt:lpstr>Слайд 9</vt:lpstr>
      <vt:lpstr>Нужно сказать, что ученики превзошли своих учителей. Чешские мастера изобрели бисер, по качеству намного лучше венецианского — он был тверже, легче обрабатывался и шлифовался. К тому же они начали делать   «лесное » стекло, с красивым зеленоватым цветом. В  XVII — XVIII  веках из него делали бусы, стеклярус, камни для вышивания. Вам наверное будет интересно узнать, что бисер изготавливали не только из стекла. В XIX веке популярными были бусинки из металла — золота, меди, серебра. </vt:lpstr>
      <vt:lpstr> ИСТОРИЯ ВЫШИВКИ БИСЕРОМ И БИСЕРОПЛЕТЕНИЯ Пальма первенства принадлежит Франции. В XIX  там начали украшать бусинами одежду. Расшивали не только костюмы, но и аксессуары — сумочки, шарфы, перчатки. А так, как Франция всегда являлась законодательницей моды, то вскоре применение стекляруса и бисера  в создании одежды и аксессуаров  распространилось по всей Европе. </vt:lpstr>
      <vt:lpstr>В России бисероплетение и вышивка бусинками получило широкое распространение во времена Киевской Руси. До этого долгое время бисер был привозным, а значит, очень дорогим.  В IX веке на Руси уже были мастерские по изготовлению предметов из стекла, но в XI– XIII веках потихоньку начало развиваться массовое его производство. Наши древнерусские мастера тоже внесли свою лепту в развитие стеклоделательного производства. В XII веке они научились делать стекло разных цветов —  синее, зеленое, желтое, черное, посеребренное и золоченое.</vt:lpstr>
      <vt:lpstr>Чехол для ножниц 1842 год</vt:lpstr>
      <vt:lpstr> Вышивать стало модным – этим рукоделием длинными зимними вечерами занимались и мещанки, и купчихи, и светские дамы. Вышивали везде – в Сибири, Приуралье, Поволжье, на Севере и Дальнем Востоке.</vt:lpstr>
      <vt:lpstr>Слайд 15</vt:lpstr>
      <vt:lpstr>Слайд 16</vt:lpstr>
      <vt:lpstr>Расшивались народные и городские костюмы,  царская одежда, иконы, книги, церковная одежда, образки. Именно наши, русские женщины начали дополнительно к бусинам применять в вышивке и другие материалы. Использовались ракушки, пуговки, кораллы, монетки и даже жемчуг и драгоценные камни.  </vt:lpstr>
      <vt:lpstr>Слайд 18</vt:lpstr>
      <vt:lpstr> Украшали шкатулки, кошельки, сумки, подсвечники, подстаканники, флаконы – всего не перечислить. А женские украшения! Пояски, сережки, воротники, монисто, ожерелья, шнуры, зажельники, бахрома на головных уборах, скатерти — украшались  бисером, делая их неповторимыми и оригинальными. Российские мастерицы были талантливы и самобытны.</vt:lpstr>
      <vt:lpstr>Слайд 20</vt:lpstr>
      <vt:lpstr>Слайд 21</vt:lpstr>
      <vt:lpstr>Постепенно сложилась наша, русская школа бисероплетения. В  XIX   и начале XX веков шедевры российских мастериц получили известность в Европе и Америке. Во многих европейских магазинах можно было купить работы наших, русских мастериц.  </vt:lpstr>
      <vt:lpstr>Слайд 23</vt:lpstr>
      <vt:lpstr>Слайд 24</vt:lpstr>
      <vt:lpstr>Слайд 25</vt:lpstr>
      <vt:lpstr>Плетение из бисера – занятие кропотливое и требующее немалых временных затрат. Но какие удивительные, яркие и уникальные вещицы можно получить, овладев этой техникой плетения! Не буду скрывать, для того чтобы понять, как можно сделать из бисера разнообразные браслеты, подвески и другие многочисленные вещицы, необходимо потратить не один час времени.  </vt:lpstr>
      <vt:lpstr>«Сердце океана»</vt:lpstr>
      <vt:lpstr>На Пасху я вышила бисером пасхальные яйца. Получился очень хороший подарок</vt:lpstr>
      <vt:lpstr>Для мамы и бабушки на 8 марта  сплела красивые цветы</vt:lpstr>
      <vt:lpstr>подснежники</vt:lpstr>
      <vt:lpstr>Мимоза</vt:lpstr>
      <vt:lpstr>Сад цветов</vt:lpstr>
      <vt:lpstr>«Янтарное дерево». Подарок маме</vt:lpstr>
      <vt:lpstr>Как здорово украшать ёлку игрушками, которые сделала сама!</vt:lpstr>
      <vt:lpstr>Ёлочные игушки</vt:lpstr>
      <vt:lpstr>Слайд 36</vt:lpstr>
      <vt:lpstr>Из бисера получаются очень красивые и оригинальные украшения. Вы можете быть уверены, что таких нет ни у кого!</vt:lpstr>
      <vt:lpstr>Подвески</vt:lpstr>
      <vt:lpstr>Кольца</vt:lpstr>
      <vt:lpstr>Мои работы участвовали в различных областных и городских соревнованиях, где занимали первые места</vt:lpstr>
      <vt:lpstr>Слайд 41</vt:lpstr>
      <vt:lpstr>ИНТЕРЕСНЫЕ ФАКТЫ ИЗ ИСТОРИИ БИСЕРА</vt:lpstr>
      <vt:lpstr>V. Выводы.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65</cp:revision>
  <dcterms:created xsi:type="dcterms:W3CDTF">2015-11-03T09:38:50Z</dcterms:created>
  <dcterms:modified xsi:type="dcterms:W3CDTF">2022-11-08T20:48:22Z</dcterms:modified>
</cp:coreProperties>
</file>