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334" r:id="rId3"/>
    <p:sldId id="300" r:id="rId4"/>
    <p:sldId id="344" r:id="rId5"/>
    <p:sldId id="259" r:id="rId6"/>
    <p:sldId id="378" r:id="rId7"/>
    <p:sldId id="380" r:id="rId8"/>
    <p:sldId id="383" r:id="rId9"/>
    <p:sldId id="372" r:id="rId10"/>
    <p:sldId id="371" r:id="rId11"/>
    <p:sldId id="336" r:id="rId12"/>
    <p:sldId id="381" r:id="rId13"/>
    <p:sldId id="370" r:id="rId14"/>
    <p:sldId id="374" r:id="rId15"/>
    <p:sldId id="375" r:id="rId16"/>
    <p:sldId id="368" r:id="rId17"/>
    <p:sldId id="369" r:id="rId18"/>
    <p:sldId id="382" r:id="rId19"/>
    <p:sldId id="358" r:id="rId20"/>
    <p:sldId id="3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1165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96F5B-9D3F-4067-A55A-21248A5ADDB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8B96-301A-4D8F-9A90-2BECABCA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85720" y="214290"/>
            <a:ext cx="8501122" cy="3143272"/>
          </a:xfrm>
          <a:prstGeom prst="ellipse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82880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500034" cy="38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8178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871540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15202" y="1357326"/>
            <a:ext cx="3286124" cy="57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 rot="20735262">
            <a:off x="133814" y="4228052"/>
            <a:ext cx="4947313" cy="1700786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 водить корабли,</a:t>
            </a:r>
          </a:p>
          <a:p>
            <a:pPr algn="ctr"/>
            <a:r>
              <a:rPr lang="ru-RU" dirty="0" smtClean="0"/>
              <a:t>Чтобы в небо взлетать,</a:t>
            </a:r>
          </a:p>
          <a:p>
            <a:pPr algn="ctr"/>
            <a:r>
              <a:rPr lang="ru-RU" dirty="0" smtClean="0"/>
              <a:t>Надо прежде всего</a:t>
            </a:r>
          </a:p>
          <a:p>
            <a:pPr algn="ctr"/>
            <a:r>
              <a:rPr lang="ru-RU" b="1" dirty="0" smtClean="0"/>
              <a:t>Математику</a:t>
            </a:r>
            <a:r>
              <a:rPr lang="ru-RU" dirty="0" smtClean="0"/>
              <a:t> знать!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57654" y="3357562"/>
            <a:ext cx="4786346" cy="121444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Выполнила: учитель географии школы №1 Бондаренко Е.С.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66"/>
            <a:ext cx="157160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51688">
            <a:off x="306764" y="638296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3286124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математической грамотности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географии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6800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s://downloader.disk.yandex.ru/preview/f172a4fa032457ec1ab0f55fd0a6ea0341b9c6d156d881f49be8be85ce18a807/63dbce96/x7fLV86CHHem0XZmsXMF476rUEChraKJvR1H77Syd3ZD3n_rqAVWgZY08BZkxv72Gkr6_hxu4c5A9nEFtR9I8Q%3D%3D?uid=0&amp;filename=CDF4C285-7239-4B4F-8D94-B08AA90E116C.jpeg&amp;disposition=inline&amp;hash=&amp;limit=0&amp;content_type=image%2Fjpeg&amp;owner_uid=0&amp;tknv=v2&amp;size=1318x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524771" cy="564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07246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034339" cy="336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496"/>
            <a:ext cx="4929222" cy="35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024686" cy="85723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s://s188vla.storage.yandex.net/rdisk/9be32294dc5b381629df801a8f9ae2cbe9fc0350b2bc1303050218abbd6c0295/63dbce9d/IdgD6PZIFWxDMjk60yKCBk7SLpCJwRAcVagqLuq2FkyNx3_6QViJrV7e0hnw0oj3ulnAtP7hfyISNb7YH2M6Vg==?uid=0&amp;filename=03E4F28B-7E84-400A-976E-F830CDD9994B.jpeg&amp;disposition=inline&amp;hash=&amp;limit=0&amp;content_type=image%2Fjpeg&amp;owner_uid=0&amp;fsize=4190888&amp;hid=3d7b040d9fe1e55bfc6694a5403717a0&amp;media_type=image&amp;tknv=v2&amp;etag=ad85a6bffd9312c60588478a976bc281&amp;rtoken=S9lJpI2qGFgU&amp;force_default=no&amp;ycrid=na-73de118234be2fd5d64e8e75914adc94-downloader4h&amp;ts=5f3b8bd6b2140&amp;s=39edf1a645fee2466d293e62c4990f0c776bbb46625ebf44332b6c64c1656bae&amp;pb=U2FsdGVkX19O1CgSSF6KMBBDCyioHu0Tgwa_qKCij2-4dBsxHcWafkD3mD1ykwIkr5lzJZ8haeTVIEK9-dLmkrDNPxQgOe6_flC5Xsgm_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953248" cy="85722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webattach.mail.yandex.net/message_part_real/376FCFEE-7BA3-40BA-8916-E36714B6BD34.jpeg?exif_rotate=y&amp;no_disposition=y&amp;name=376FCFEE-7BA3-40BA-8916-E36714B6BD34.jpeg&amp;sid=YWVzX3NpZDp7ImFlc0tleUlkIjoiMTc4IiwiaG1hY0tleUlkIjoiMTc4IiwiaXZCYXNlNjQiOiJ5K3lLR1ZvVjZSN3ZCT25rZWVITU5BPT0iLCJzaWRCYXNlNjQiOiIrVUFMekJiY0FlZTJyYTZoQzRaTElIN2lSc1RvT3BUbzA2TnRpNjZGZy9wb2R4d1lBeUpkMXZ3TDV0U1VtZUczbTRTWklOQkNuVnRuelRPUVZObUhRN2twUjdib241VW9ISlRETEJzTnFGUTNKb2IvYkd5Z2pFRWtlSkkwczJORSIsImhtYWNCYXNlNjQiOiJOR3AvV2FWbkJqSklDQWg4dEVTdWl6TEZvdkhMbGJxakR0SWpRcXozUm1F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35288"/>
            <a:ext cx="7643802" cy="556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https://webattach.mail.yandex.net/message_part_real/F6B06BE1-E834-473D-8872-BE22B1AF08A8.jpeg?exif_rotate=y&amp;no_disposition=y&amp;name=F6B06BE1-E834-473D-8872-BE22B1AF08A8.jpeg&amp;sid=YWVzX3NpZDp7ImFlc0tleUlkIjoiMTc4IiwiaG1hY0tleUlkIjoiMTc4IiwiaXZCYXNlNjQiOiJlMGNZdVByallMSmJ1bmpVN3V1QlZnPT0iLCJzaWRCYXNlNjQiOiJUeDd4Y3BxZmYwZlJMOFVmSmRTVUVoZkYwM2NKcVlmQ2tvb2FXaUsxOWJ0MVhxZlQ3S1IrY29rYmxNcDV2dWV4K0RvN2VoRnJZNTM1NUdhQW1QQTZGZGhTa0RUWHNDdWdKUys0Wm84L2dRTWJTL2lhVStwemVMWEcrV2krOFczeSIsImhtYWNCYXNlNjQiOiIvZkVza1J1Zk14dnJUak9JbFEyMWpZeHFiTjlWOGVrMlcya2hXa1p0a2xj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9658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https://downloader.disk.yandex.ru/preview/0ed33948d88c1761203363a0f08778290af78fd2ad6720358bb22c5dacd0e3b5/63dbcec0/NQPHG6lDvj9LQGCbF2lztQUm5LnyudmYNmlRf_GgLoFCH51Y0KkEMsMzc3aAUfgPOYsE-IG2yYeF4mgRQcMoJw%3D%3D?uid=0&amp;filename=B468C2B4-8113-414B-B68C-AFC88017B938.jpeg&amp;disposition=inline&amp;hash=&amp;limit=0&amp;content_type=image%2Fjpeg&amp;owner_uid=0&amp;tknv=v2&amp;size=1318x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06812"/>
            <a:ext cx="7318208" cy="546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s://s447sas.storage.yandex.net/rdisk/1e21917b5e2d47db06931c7dba7c8f0368553d695805b927f475806e71a34f6b/63dbcec7/IdgD6PZIFWxDMjk60yKCBj7hN6J1QEdYapfL4QwFncvieSX4lph0kPDlwV6BwelVogrVQeDmrOxlq1Avw1F58g==?uid=0&amp;filename=C046FF73-8F97-43EF-BEFE-11ADA818BB3A.jpeg&amp;disposition=inline&amp;hash=&amp;limit=0&amp;content_type=image%2Fjpeg&amp;owner_uid=0&amp;fsize=4092686&amp;hid=11645f54439c964ac30f4018f00c8144&amp;media_type=image&amp;tknv=v2&amp;etag=384e619618f2257ea074a0e1b875bc11&amp;rtoken=5sOafA0ft0OG&amp;force_default=no&amp;ycrid=na-59beb882cd775cb0ed44cf2c39f40901-downloader1e&amp;ts=5f3b8bfebffc0&amp;s=97d8c3c0acf3bfc31227c33c4ebdd1ee1d55a4d29add121984ffb4b87523549c&amp;pb=U2FsdGVkX1-z-lmMZvxlDVNgFONUFDt1xMej26sqzOxmOw4TT7OMNvbWvUj7v9sHJfFkfB5MK18-WsphFrTcYZzEWxmtnWf0MixYoaj5w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" y="1357298"/>
            <a:ext cx="735948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143900" cy="54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43050"/>
            <a:ext cx="8501154" cy="43308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Если постоянно реализовывать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связи, то у обучающихся формируется целостное представление об окружающем мире, что повлечёт за собой повышение качества образования и познавательного интереса.</a:t>
            </a:r>
          </a:p>
          <a:p>
            <a:pPr>
              <a:buNone/>
            </a:pPr>
            <a:r>
              <a:rPr lang="ru-RU" dirty="0" smtClean="0"/>
              <a:t>       Отношения между математикой и географией можно назвать очень близкими. Так научить человека пользоваться географической картой или планом местности без элементарных математических знаний и навыков невозможно.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500042"/>
            <a:ext cx="8183880" cy="105156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8398194" cy="42593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Возможно, у каждого школьника были такие моменты, когда хотелось вскрикнуть: «Я не понимаю, для чего нужна математика!»</a:t>
            </a:r>
          </a:p>
          <a:p>
            <a:pPr>
              <a:buNone/>
            </a:pPr>
            <a:r>
              <a:rPr lang="ru-RU" dirty="0" smtClean="0"/>
              <a:t>      На примере взаимодействия математики и географии можно увидеть насколько важны математические методы для существования и развития географии.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15370" cy="29660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86454"/>
            <a:ext cx="8572528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охотничьего угодья на древней серебряной вазе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81640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28684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грамотность в географии     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398162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Способность человека определять и понимать роль математики в мире, в котором он живет, высказывать хорошо обоснованные суждения и использовать математику так, чтобы удовлетворять в настоящем и будущем потребности, присущие созидательному и мыслящему гражданину.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001024" cy="9286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и умения, необходимые для математического грамотного человека: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358246" cy="39290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пространственное воображение;</a:t>
            </a:r>
          </a:p>
          <a:p>
            <a:r>
              <a:rPr lang="ru-RU" dirty="0" smtClean="0"/>
              <a:t>использование масштаба; </a:t>
            </a:r>
          </a:p>
          <a:p>
            <a:r>
              <a:rPr lang="ru-RU" dirty="0" smtClean="0"/>
              <a:t>умение читать и интерпретировать количественную информацию, представленную</a:t>
            </a:r>
          </a:p>
          <a:p>
            <a:pPr>
              <a:buNone/>
            </a:pPr>
            <a:r>
              <a:rPr lang="ru-RU" dirty="0" smtClean="0"/>
              <a:t> в различной форме;</a:t>
            </a:r>
          </a:p>
          <a:p>
            <a:r>
              <a:rPr lang="ru-RU" dirty="0" smtClean="0"/>
              <a:t>умение работать с формулами и числовыми последовательностями;</a:t>
            </a:r>
          </a:p>
          <a:p>
            <a:r>
              <a:rPr lang="ru-RU" dirty="0" smtClean="0"/>
              <a:t>умение выполнять действия с различными единицами измерения.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Межпредметные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связи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423460">
            <a:off x="2221547" y="1131795"/>
            <a:ext cx="477034" cy="8452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397036">
            <a:off x="6054869" y="1122083"/>
            <a:ext cx="437975" cy="809835"/>
          </a:xfrm>
          <a:prstGeom prst="downArrow">
            <a:avLst>
              <a:gd name="adj1" fmla="val 50000"/>
              <a:gd name="adj2" fmla="val 484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2000240"/>
            <a:ext cx="407196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уровне видов деятельности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143116"/>
            <a:ext cx="40005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уровне знаний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3214686"/>
            <a:ext cx="164307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3786190"/>
            <a:ext cx="1785950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Элементы теории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3143248"/>
            <a:ext cx="1857388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Прикладная информация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4572008"/>
            <a:ext cx="2500330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понятий и операций, взятых из математики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14612" y="5072074"/>
            <a:ext cx="2357454" cy="1285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правил, теорем, </a:t>
            </a:r>
          </a:p>
          <a:p>
            <a:pPr algn="ctr"/>
            <a:r>
              <a:rPr lang="ru-RU" dirty="0" smtClean="0"/>
              <a:t>аксиом из теории математики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4942" y="4929198"/>
            <a:ext cx="185738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методов из математики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286124"/>
            <a:ext cx="220505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задач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00892" y="4071942"/>
            <a:ext cx="2000264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графиков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923483" flipH="1">
            <a:off x="950993" y="3730353"/>
            <a:ext cx="224624" cy="7539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715885">
            <a:off x="4980515" y="3841347"/>
            <a:ext cx="254542" cy="1091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4913">
            <a:off x="2299571" y="2864817"/>
            <a:ext cx="293107" cy="7711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423460">
            <a:off x="1125046" y="2829128"/>
            <a:ext cx="282429" cy="32531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9791838">
            <a:off x="3635940" y="2760998"/>
            <a:ext cx="273278" cy="32880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9817455">
            <a:off x="3344182" y="4369487"/>
            <a:ext cx="241058" cy="58655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423460">
            <a:off x="6535326" y="2676348"/>
            <a:ext cx="288191" cy="5871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743">
            <a:off x="7903497" y="2863889"/>
            <a:ext cx="296123" cy="109559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образовательные результаты 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85852" y="1071546"/>
            <a:ext cx="214314" cy="19288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183880" cy="41879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656236" y="1331588"/>
            <a:ext cx="201252" cy="30975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0" y="1500174"/>
            <a:ext cx="285752" cy="150019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29322" y="1643050"/>
            <a:ext cx="214314" cy="27860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72396" y="1071546"/>
            <a:ext cx="214314" cy="20002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3143248"/>
            <a:ext cx="207170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компетенций школьников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12" y="3214686"/>
            <a:ext cx="242886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познавательного интереса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4572008"/>
            <a:ext cx="242889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более прочных и глубоких знаний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3143248"/>
            <a:ext cx="2357454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навыков самостоятельной работы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5918" y="4643446"/>
            <a:ext cx="207170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Обогащение внутреннего мира обучающихся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20248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89438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downloader.disk.yandex.ru/preview/d0c150050495863c3ca4cdbba58debb3daecb6356f7616e326f8fb2eefd33cd7/63dbce8d/8lCVAJDC630W0gG95IxK6w7eacfM6QPbhGmlnCNP3HKB1a0kN214YFYPsc5llBniEPA9otC4NI6-ebGW8-P_Dw%3D%3D?uid=0&amp;filename=49AC1A73-937F-49C4-B75C-E9DE464CF6F6.jpeg&amp;disposition=inline&amp;hash=&amp;limit=0&amp;content_type=image%2Fjpeg&amp;owner_uid=0&amp;tknv=v2&amp;size=1318x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214422"/>
            <a:ext cx="753630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6418</TotalTime>
  <Words>308</Words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Актуальность </vt:lpstr>
      <vt:lpstr>Слайд 3</vt:lpstr>
      <vt:lpstr>Математическая грамотность в географии       - </vt:lpstr>
      <vt:lpstr>Знания и умения, необходимые для математического грамотного человека:</vt:lpstr>
      <vt:lpstr>Межпредметные связи</vt:lpstr>
      <vt:lpstr>Планируемые образовательные результаты </vt:lpstr>
      <vt:lpstr>Слайд 8</vt:lpstr>
      <vt:lpstr>5 класс</vt:lpstr>
      <vt:lpstr>6 класс</vt:lpstr>
      <vt:lpstr>Слайд 11</vt:lpstr>
      <vt:lpstr>Слайд 12</vt:lpstr>
      <vt:lpstr>6 класс</vt:lpstr>
      <vt:lpstr>7 класс</vt:lpstr>
      <vt:lpstr>8 класс</vt:lpstr>
      <vt:lpstr>9 класс </vt:lpstr>
      <vt:lpstr>9 класс</vt:lpstr>
      <vt:lpstr>Слайд 18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Пользователь Windows</cp:lastModifiedBy>
  <cp:revision>183</cp:revision>
  <dcterms:created xsi:type="dcterms:W3CDTF">2023-01-24T14:53:45Z</dcterms:created>
  <dcterms:modified xsi:type="dcterms:W3CDTF">2023-02-07T09:19:12Z</dcterms:modified>
</cp:coreProperties>
</file>